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60"/>
  </p:handoutMasterIdLst>
  <p:sldIdLst>
    <p:sldId id="257" r:id="rId3"/>
    <p:sldId id="366" r:id="rId4"/>
    <p:sldId id="416" r:id="rId5"/>
    <p:sldId id="363" r:id="rId6"/>
    <p:sldId id="364" r:id="rId8"/>
    <p:sldId id="365" r:id="rId9"/>
    <p:sldId id="409" r:id="rId10"/>
    <p:sldId id="411" r:id="rId11"/>
    <p:sldId id="412" r:id="rId12"/>
    <p:sldId id="414" r:id="rId13"/>
    <p:sldId id="415" r:id="rId14"/>
    <p:sldId id="413" r:id="rId15"/>
    <p:sldId id="420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8" r:id="rId26"/>
    <p:sldId id="380" r:id="rId27"/>
    <p:sldId id="377" r:id="rId28"/>
    <p:sldId id="381" r:id="rId29"/>
    <p:sldId id="382" r:id="rId30"/>
    <p:sldId id="421" r:id="rId31"/>
    <p:sldId id="422" r:id="rId32"/>
    <p:sldId id="383" r:id="rId33"/>
    <p:sldId id="423" r:id="rId34"/>
    <p:sldId id="424" r:id="rId35"/>
    <p:sldId id="425" r:id="rId36"/>
    <p:sldId id="426" r:id="rId37"/>
    <p:sldId id="393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40" r:id="rId52"/>
    <p:sldId id="441" r:id="rId53"/>
    <p:sldId id="442" r:id="rId54"/>
    <p:sldId id="443" r:id="rId55"/>
    <p:sldId id="444" r:id="rId56"/>
    <p:sldId id="445" r:id="rId57"/>
    <p:sldId id="446" r:id="rId58"/>
    <p:sldId id="447" r:id="rId59"/>
  </p:sldIdLst>
  <p:sldSz cx="12192000" cy="6858000"/>
  <p:notesSz cx="6858000" cy="9144000"/>
  <p:custDataLst>
    <p:tags r:id="rId6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801"/>
    <a:srgbClr val="FBFDFC"/>
    <a:srgbClr val="DFE1E0"/>
    <a:srgbClr val="FFE985"/>
    <a:srgbClr val="CE3B37"/>
    <a:srgbClr val="9789C2"/>
    <a:srgbClr val="FA772E"/>
    <a:srgbClr val="F19903"/>
    <a:srgbClr val="FC9A48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3" autoAdjust="0"/>
    <p:restoredTop sz="94581" autoAdjust="0"/>
  </p:normalViewPr>
  <p:slideViewPr>
    <p:cSldViewPr>
      <p:cViewPr>
        <p:scale>
          <a:sx n="66" d="100"/>
          <a:sy n="66" d="100"/>
        </p:scale>
        <p:origin x="1452" y="924"/>
      </p:cViewPr>
      <p:guideLst>
        <p:guide orient="horz" pos="2160"/>
        <p:guide pos="3840"/>
        <p:guide pos="3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4" Type="http://schemas.openxmlformats.org/officeDocument/2006/relationships/tags" Target="tags/tag26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48C81-2EE0-4ADC-AD51-9DC87E0EF3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761C-5A44-4BA0-B4C5-00F13EA65E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0D1E2EF4-146E-47B5-A412-FFD548A1AB6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7A848E9-B457-4DF2-82F9-BAF90D480069}" type="slidenum">
              <a:rPr lang="en-US" altLang="zh-CN"/>
            </a:fld>
            <a:endParaRPr lang="en-US" altLang="zh-CN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FD2B873-2FD7-4D3F-95FD-06692B2BE88B}" type="slidenum">
              <a:rPr lang="en-US" altLang="zh-CN"/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2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audio" Target="../media/audio1.wav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image" Target="../media/image24.png"/><Relationship Id="rId1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5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3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GIF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GIF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2" Type="http://schemas.openxmlformats.org/officeDocument/2006/relationships/image" Target="../media/image43.png"/><Relationship Id="rId1" Type="http://schemas.openxmlformats.org/officeDocument/2006/relationships/image" Target="../media/image5.GIF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18.GIF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image" Target="../media/image5.GIF"/><Relationship Id="rId1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2" Type="http://schemas.openxmlformats.org/officeDocument/2006/relationships/image" Target="../media/image67.png"/><Relationship Id="rId1" Type="http://schemas.openxmlformats.org/officeDocument/2006/relationships/image" Target="../media/image18.GIF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5.GIF"/><Relationship Id="rId1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21476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0" y="6174518"/>
            <a:ext cx="12192000" cy="1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279576" y="1226341"/>
            <a:ext cx="748883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数据结构教程</a:t>
            </a:r>
            <a:endParaRPr lang="zh-CN" altLang="en-US" sz="8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2" y="-104296"/>
            <a:ext cx="1061720" cy="315011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77809" y="2295084"/>
            <a:ext cx="33798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微课视频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题库版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73051" y="2765104"/>
            <a:ext cx="1241779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李春葆  主编</a:t>
            </a:r>
            <a:endParaRPr lang="zh-CN" altLang="en-US" sz="15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36" y="3455621"/>
            <a:ext cx="4886709" cy="32923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174934" y="3359118"/>
            <a:ext cx="369811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图</a:t>
            </a:r>
            <a:endParaRPr lang="zh-CN" altLang="en-US" sz="48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: 空心 2"/>
          <p:cNvSpPr/>
          <p:nvPr/>
        </p:nvSpPr>
        <p:spPr>
          <a:xfrm>
            <a:off x="7678086" y="2780928"/>
            <a:ext cx="194964" cy="194964"/>
          </a:xfrm>
          <a:prstGeom prst="don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88918" y="5592395"/>
            <a:ext cx="1889956" cy="1287508"/>
            <a:chOff x="-235082" y="5592394"/>
            <a:chExt cx="1889956" cy="1287508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52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灯片编号占位符 22"/>
          <p:cNvSpPr txBox="1"/>
          <p:nvPr/>
        </p:nvSpPr>
        <p:spPr>
          <a:xfrm>
            <a:off x="8462994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64"/>
          <p:cNvGrpSpPr/>
          <p:nvPr/>
        </p:nvGrpSpPr>
        <p:grpSpPr>
          <a:xfrm>
            <a:off x="3270292" y="2673848"/>
            <a:ext cx="6172655" cy="4001643"/>
            <a:chOff x="642910" y="1857364"/>
            <a:chExt cx="7429552" cy="4816471"/>
          </a:xfrm>
        </p:grpSpPr>
        <p:grpSp>
          <p:nvGrpSpPr>
            <p:cNvPr id="33" name="组合 62"/>
            <p:cNvGrpSpPr/>
            <p:nvPr/>
          </p:nvGrpSpPr>
          <p:grpSpPr>
            <a:xfrm>
              <a:off x="1071538" y="1857364"/>
              <a:ext cx="2362200" cy="1946910"/>
              <a:chOff x="6353204" y="714356"/>
              <a:chExt cx="2362200" cy="1946910"/>
            </a:xfrm>
          </p:grpSpPr>
          <p:sp>
            <p:nvSpPr>
              <p:cNvPr id="52" name="Line 38"/>
              <p:cNvSpPr>
                <a:spLocks noChangeShapeType="1"/>
              </p:cNvSpPr>
              <p:nvPr/>
            </p:nvSpPr>
            <p:spPr bwMode="auto">
              <a:xfrm>
                <a:off x="6787544" y="1666856"/>
                <a:ext cx="1492250" cy="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3" name="Freeform 39"/>
              <p:cNvSpPr/>
              <p:nvPr/>
            </p:nvSpPr>
            <p:spPr bwMode="auto">
              <a:xfrm>
                <a:off x="6682134" y="1805286"/>
                <a:ext cx="648970" cy="56769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5" y="412"/>
                  </a:cxn>
                </a:cxnLst>
                <a:rect l="0" t="0" r="r" b="b"/>
                <a:pathLst>
                  <a:path w="495" h="412">
                    <a:moveTo>
                      <a:pt x="0" y="0"/>
                    </a:moveTo>
                    <a:lnTo>
                      <a:pt x="495" y="412"/>
                    </a:lnTo>
                  </a:path>
                </a:pathLst>
              </a:cu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4" name="Freeform 40"/>
              <p:cNvSpPr/>
              <p:nvPr/>
            </p:nvSpPr>
            <p:spPr bwMode="auto">
              <a:xfrm>
                <a:off x="7714644" y="1773536"/>
                <a:ext cx="629920" cy="588010"/>
              </a:xfrm>
              <a:custGeom>
                <a:avLst/>
                <a:gdLst/>
                <a:ahLst/>
                <a:cxnLst>
                  <a:cxn ang="0">
                    <a:pos x="0" y="428"/>
                  </a:cxn>
                  <a:cxn ang="0">
                    <a:pos x="480" y="0"/>
                  </a:cxn>
                </a:cxnLst>
                <a:rect l="0" t="0" r="r" b="b"/>
                <a:pathLst>
                  <a:path w="480" h="428">
                    <a:moveTo>
                      <a:pt x="0" y="428"/>
                    </a:moveTo>
                    <a:lnTo>
                      <a:pt x="480" y="0"/>
                    </a:lnTo>
                  </a:path>
                </a:pathLst>
              </a:cu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7714644" y="949306"/>
                <a:ext cx="678180" cy="5359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7" y="390"/>
                  </a:cxn>
                </a:cxnLst>
                <a:rect l="0" t="0" r="r" b="b"/>
                <a:pathLst>
                  <a:path w="517" h="390">
                    <a:moveTo>
                      <a:pt x="0" y="0"/>
                    </a:moveTo>
                    <a:lnTo>
                      <a:pt x="517" y="390"/>
                    </a:lnTo>
                  </a:path>
                </a:pathLst>
              </a:cu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6621174" y="989946"/>
                <a:ext cx="739140" cy="598170"/>
              </a:xfrm>
              <a:custGeom>
                <a:avLst/>
                <a:gdLst/>
                <a:ahLst/>
                <a:cxnLst>
                  <a:cxn ang="0">
                    <a:pos x="562" y="0"/>
                  </a:cxn>
                  <a:cxn ang="0">
                    <a:pos x="0" y="435"/>
                  </a:cxn>
                </a:cxnLst>
                <a:rect l="0" t="0" r="r" b="b"/>
                <a:pathLst>
                  <a:path w="562" h="435">
                    <a:moveTo>
                      <a:pt x="562" y="0"/>
                    </a:moveTo>
                    <a:lnTo>
                      <a:pt x="0" y="435"/>
                    </a:lnTo>
                  </a:path>
                </a:pathLst>
              </a:cu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7" name="Line 43"/>
              <p:cNvSpPr>
                <a:spLocks noChangeShapeType="1"/>
              </p:cNvSpPr>
              <p:nvPr/>
            </p:nvSpPr>
            <p:spPr bwMode="auto">
              <a:xfrm>
                <a:off x="7534304" y="1137266"/>
                <a:ext cx="0" cy="129159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8" name="Oval 44"/>
              <p:cNvSpPr>
                <a:spLocks noChangeArrowheads="1"/>
              </p:cNvSpPr>
              <p:nvPr/>
            </p:nvSpPr>
            <p:spPr bwMode="auto">
              <a:xfrm>
                <a:off x="7298084" y="714356"/>
                <a:ext cx="472440" cy="42545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9" name="Oval 45"/>
              <p:cNvSpPr>
                <a:spLocks noChangeArrowheads="1"/>
              </p:cNvSpPr>
              <p:nvPr/>
            </p:nvSpPr>
            <p:spPr bwMode="auto">
              <a:xfrm>
                <a:off x="7298084" y="1436986"/>
                <a:ext cx="472440" cy="42672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0" name="Oval 46"/>
              <p:cNvSpPr>
                <a:spLocks noChangeArrowheads="1"/>
              </p:cNvSpPr>
              <p:nvPr/>
            </p:nvSpPr>
            <p:spPr bwMode="auto">
              <a:xfrm>
                <a:off x="8242964" y="1436986"/>
                <a:ext cx="472440" cy="42672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1" name="Oval 47"/>
              <p:cNvSpPr>
                <a:spLocks noChangeArrowheads="1"/>
              </p:cNvSpPr>
              <p:nvPr/>
            </p:nvSpPr>
            <p:spPr bwMode="auto">
              <a:xfrm>
                <a:off x="6353204" y="1436986"/>
                <a:ext cx="472440" cy="42672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" name="Oval 48"/>
              <p:cNvSpPr>
                <a:spLocks noChangeArrowheads="1"/>
              </p:cNvSpPr>
              <p:nvPr/>
            </p:nvSpPr>
            <p:spPr bwMode="auto">
              <a:xfrm>
                <a:off x="7257444" y="2232006"/>
                <a:ext cx="473710" cy="42926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34" name="组合 63"/>
            <p:cNvGrpSpPr/>
            <p:nvPr/>
          </p:nvGrpSpPr>
          <p:grpSpPr>
            <a:xfrm>
              <a:off x="5197178" y="1857364"/>
              <a:ext cx="2303780" cy="2006600"/>
              <a:chOff x="6411624" y="3169266"/>
              <a:chExt cx="2303780" cy="2006600"/>
            </a:xfrm>
          </p:grpSpPr>
          <p:sp>
            <p:nvSpPr>
              <p:cNvPr id="39" name="Line 50"/>
              <p:cNvSpPr>
                <a:spLocks noChangeShapeType="1"/>
              </p:cNvSpPr>
              <p:nvPr/>
            </p:nvSpPr>
            <p:spPr bwMode="auto">
              <a:xfrm>
                <a:off x="7544464" y="3413106"/>
                <a:ext cx="12700" cy="492760"/>
              </a:xfrm>
              <a:prstGeom prst="line">
                <a:avLst/>
              </a:pr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0" name="Line 51"/>
              <p:cNvSpPr>
                <a:spLocks noChangeShapeType="1"/>
              </p:cNvSpPr>
              <p:nvPr/>
            </p:nvSpPr>
            <p:spPr bwMode="auto">
              <a:xfrm flipV="1">
                <a:off x="7563514" y="4337666"/>
                <a:ext cx="0" cy="441960"/>
              </a:xfrm>
              <a:prstGeom prst="line">
                <a:avLst/>
              </a:pr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1" name="Line 52"/>
              <p:cNvSpPr>
                <a:spLocks noChangeShapeType="1"/>
              </p:cNvSpPr>
              <p:nvPr/>
            </p:nvSpPr>
            <p:spPr bwMode="auto">
              <a:xfrm flipH="1">
                <a:off x="7793384" y="4117956"/>
                <a:ext cx="461010" cy="0"/>
              </a:xfrm>
              <a:prstGeom prst="line">
                <a:avLst/>
              </a:pr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2" name="Line 53"/>
              <p:cNvSpPr>
                <a:spLocks noChangeShapeType="1"/>
              </p:cNvSpPr>
              <p:nvPr/>
            </p:nvSpPr>
            <p:spPr bwMode="auto">
              <a:xfrm>
                <a:off x="6852314" y="4117956"/>
                <a:ext cx="461010" cy="0"/>
              </a:xfrm>
              <a:prstGeom prst="line">
                <a:avLst/>
              </a:pr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3" name="Freeform 54"/>
              <p:cNvSpPr/>
              <p:nvPr/>
            </p:nvSpPr>
            <p:spPr bwMode="auto">
              <a:xfrm>
                <a:off x="6753254" y="4319886"/>
                <a:ext cx="537210" cy="5194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20" y="367"/>
                  </a:cxn>
                </a:cxnLst>
                <a:rect l="0" t="0" r="r" b="b"/>
                <a:pathLst>
                  <a:path w="420" h="367">
                    <a:moveTo>
                      <a:pt x="0" y="0"/>
                    </a:moveTo>
                    <a:lnTo>
                      <a:pt x="420" y="367"/>
                    </a:lnTo>
                  </a:path>
                </a:pathLst>
              </a:cu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4" name="Freeform 55"/>
              <p:cNvSpPr/>
              <p:nvPr/>
            </p:nvSpPr>
            <p:spPr bwMode="auto">
              <a:xfrm>
                <a:off x="7745124" y="4318616"/>
                <a:ext cx="568960" cy="551180"/>
              </a:xfrm>
              <a:custGeom>
                <a:avLst/>
                <a:gdLst/>
                <a:ahLst/>
                <a:cxnLst>
                  <a:cxn ang="0">
                    <a:pos x="0" y="434"/>
                  </a:cxn>
                  <a:cxn ang="0">
                    <a:pos x="448" y="0"/>
                  </a:cxn>
                </a:cxnLst>
                <a:rect l="0" t="0" r="r" b="b"/>
                <a:pathLst>
                  <a:path w="448" h="434">
                    <a:moveTo>
                      <a:pt x="0" y="434"/>
                    </a:moveTo>
                    <a:lnTo>
                      <a:pt x="448" y="0"/>
                    </a:lnTo>
                  </a:path>
                </a:pathLst>
              </a:cu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5" name="Freeform 56"/>
              <p:cNvSpPr/>
              <p:nvPr/>
            </p:nvSpPr>
            <p:spPr bwMode="auto">
              <a:xfrm>
                <a:off x="7780684" y="3451206"/>
                <a:ext cx="593090" cy="486410"/>
              </a:xfrm>
              <a:custGeom>
                <a:avLst/>
                <a:gdLst/>
                <a:ahLst/>
                <a:cxnLst>
                  <a:cxn ang="0">
                    <a:pos x="467" y="383"/>
                  </a:cxn>
                  <a:cxn ang="0">
                    <a:pos x="0" y="0"/>
                  </a:cxn>
                </a:cxnLst>
                <a:rect l="0" t="0" r="r" b="b"/>
                <a:pathLst>
                  <a:path w="467" h="383">
                    <a:moveTo>
                      <a:pt x="467" y="383"/>
                    </a:moveTo>
                    <a:lnTo>
                      <a:pt x="0" y="0"/>
                    </a:lnTo>
                  </a:path>
                </a:pathLst>
              </a:cu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6" name="Freeform 57"/>
              <p:cNvSpPr/>
              <p:nvPr/>
            </p:nvSpPr>
            <p:spPr bwMode="auto">
              <a:xfrm>
                <a:off x="6796434" y="3460096"/>
                <a:ext cx="579120" cy="478790"/>
              </a:xfrm>
              <a:custGeom>
                <a:avLst/>
                <a:gdLst/>
                <a:ahLst/>
                <a:cxnLst>
                  <a:cxn ang="0">
                    <a:pos x="456" y="0"/>
                  </a:cxn>
                  <a:cxn ang="0">
                    <a:pos x="0" y="377"/>
                  </a:cxn>
                </a:cxnLst>
                <a:rect l="0" t="0" r="r" b="b"/>
                <a:pathLst>
                  <a:path w="456" h="377">
                    <a:moveTo>
                      <a:pt x="456" y="0"/>
                    </a:moveTo>
                    <a:lnTo>
                      <a:pt x="0" y="377"/>
                    </a:lnTo>
                  </a:path>
                </a:pathLst>
              </a:custGeom>
              <a:ln>
                <a:headEnd type="none" w="sm" len="med"/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7" name="Oval 58"/>
              <p:cNvSpPr>
                <a:spLocks noChangeArrowheads="1"/>
              </p:cNvSpPr>
              <p:nvPr/>
            </p:nvSpPr>
            <p:spPr bwMode="auto">
              <a:xfrm>
                <a:off x="7333644" y="3169266"/>
                <a:ext cx="459740" cy="44323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8" name="Oval 59"/>
              <p:cNvSpPr>
                <a:spLocks noChangeArrowheads="1"/>
              </p:cNvSpPr>
              <p:nvPr/>
            </p:nvSpPr>
            <p:spPr bwMode="auto">
              <a:xfrm>
                <a:off x="7333644" y="3912216"/>
                <a:ext cx="459740" cy="44323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9" name="Oval 60"/>
              <p:cNvSpPr>
                <a:spLocks noChangeArrowheads="1"/>
              </p:cNvSpPr>
              <p:nvPr/>
            </p:nvSpPr>
            <p:spPr bwMode="auto">
              <a:xfrm>
                <a:off x="8254394" y="3912216"/>
                <a:ext cx="461010" cy="44323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0" name="Oval 61"/>
              <p:cNvSpPr>
                <a:spLocks noChangeArrowheads="1"/>
              </p:cNvSpPr>
              <p:nvPr/>
            </p:nvSpPr>
            <p:spPr bwMode="auto">
              <a:xfrm>
                <a:off x="6411624" y="3912216"/>
                <a:ext cx="461010" cy="44323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1" name="Oval 62"/>
              <p:cNvSpPr>
                <a:spLocks noChangeArrowheads="1"/>
              </p:cNvSpPr>
              <p:nvPr/>
            </p:nvSpPr>
            <p:spPr bwMode="auto">
              <a:xfrm>
                <a:off x="7295544" y="4733906"/>
                <a:ext cx="461010" cy="4419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5" name="TextBox 59"/>
            <p:cNvSpPr txBox="1"/>
            <p:nvPr/>
          </p:nvSpPr>
          <p:spPr>
            <a:xfrm>
              <a:off x="642910" y="4572008"/>
              <a:ext cx="3357586" cy="2101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252000" tIns="72000" bIns="72000" rtlCol="0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=5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=8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=3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=3 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=3 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</a:t>
              </a: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</a:t>
              </a: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</a:t>
              </a: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</a:t>
              </a:r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)/2 = 8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下箭头 60"/>
            <p:cNvSpPr/>
            <p:nvPr/>
          </p:nvSpPr>
          <p:spPr bwMode="auto">
            <a:xfrm>
              <a:off x="2071670" y="4000504"/>
              <a:ext cx="285752" cy="428628"/>
            </a:xfrm>
            <a:prstGeom prst="downArrow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62"/>
            <p:cNvSpPr txBox="1"/>
            <p:nvPr/>
          </p:nvSpPr>
          <p:spPr>
            <a:xfrm>
              <a:off x="4786314" y="4572008"/>
              <a:ext cx="3286148" cy="2101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252000" tIns="72000" bIns="72000" rtlCol="0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=5</a:t>
              </a:r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=8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=3</a:t>
              </a:r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=3 </a:t>
              </a:r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=3 </a:t>
              </a:r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=3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</a:t>
              </a: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</a:t>
              </a: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</a:t>
              </a: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</a:t>
              </a: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800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)/2 = 8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下箭头 63"/>
            <p:cNvSpPr/>
            <p:nvPr/>
          </p:nvSpPr>
          <p:spPr bwMode="auto">
            <a:xfrm>
              <a:off x="6215074" y="4000504"/>
              <a:ext cx="285752" cy="428628"/>
            </a:xfrm>
            <a:prstGeom prst="downArrow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916453" y="825824"/>
            <a:ext cx="8286808" cy="1571636"/>
            <a:chOff x="142844" y="214290"/>
            <a:chExt cx="8286808" cy="1571636"/>
          </a:xfrm>
          <a:effectLst/>
        </p:grpSpPr>
        <p:sp>
          <p:nvSpPr>
            <p:cNvPr id="64" name="矩形 63"/>
            <p:cNvSpPr/>
            <p:nvPr/>
          </p:nvSpPr>
          <p:spPr bwMode="auto">
            <a:xfrm>
              <a:off x="142844" y="214290"/>
              <a:ext cx="8286808" cy="157163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 rtlCol="0" anchor="ctr"/>
            <a:lstStyle/>
            <a:p>
              <a:pPr algn="ctr">
                <a:lnSpc>
                  <a:spcPct val="72000"/>
                </a:lnSpc>
              </a:pPr>
              <a:endParaRPr lang="zh-CN" altLang="en-US" sz="180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285720" y="357166"/>
              <a:ext cx="785818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若一个图中有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个顶点和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条边，每个顶点的度为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2000" i="1" baseline="-30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（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0≤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≤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），则有：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643306" y="857232"/>
              <a:ext cx="1428760" cy="888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84" y="2042838"/>
            <a:ext cx="5310972" cy="5170293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3992" y="2059677"/>
            <a:ext cx="5238964" cy="5153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95916" y="1375564"/>
            <a:ext cx="8391554" cy="5084284"/>
            <a:chOff x="428596" y="817418"/>
            <a:chExt cx="8391554" cy="5084284"/>
          </a:xfrm>
        </p:grpSpPr>
        <p:sp>
          <p:nvSpPr>
            <p:cNvPr id="16" name="Text Box 67"/>
            <p:cNvSpPr txBox="1">
              <a:spLocks noChangeArrowheads="1"/>
            </p:cNvSpPr>
            <p:nvPr/>
          </p:nvSpPr>
          <p:spPr bwMode="auto">
            <a:xfrm>
              <a:off x="428596" y="817418"/>
              <a:ext cx="8391554" cy="157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144000" tIns="108000" bIns="108000">
              <a:spAutoFit/>
            </a:bodyPr>
            <a:lstStyle/>
            <a:p>
              <a:pPr marL="457200" indent="-457200" algn="l">
                <a:lnSpc>
                  <a:spcPts val="25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无向图中，每两个顶点之间都存在着一条边，称为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完全无向图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 包含有</a:t>
              </a:r>
              <a:r>
                <a:rPr lang="en-US" altLang="zh-CN" sz="2000" i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-1)/2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条边。</a:t>
              </a:r>
              <a:endPara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l">
                <a:lnSpc>
                  <a:spcPts val="25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有向图中，每两个顶点之间都存在着方向相反的两条边，称为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完全有向图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，包含有</a:t>
              </a:r>
              <a:r>
                <a:rPr lang="en-US" altLang="zh-CN" sz="2000" i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-1)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条边。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23" name="组合 30"/>
            <p:cNvGrpSpPr/>
            <p:nvPr/>
          </p:nvGrpSpPr>
          <p:grpSpPr>
            <a:xfrm>
              <a:off x="1000101" y="2743138"/>
              <a:ext cx="2428891" cy="2257498"/>
              <a:chOff x="5797550" y="188913"/>
              <a:chExt cx="2797175" cy="2589212"/>
            </a:xfrm>
          </p:grpSpPr>
          <p:sp>
            <p:nvSpPr>
              <p:cNvPr id="24" name="Line 69"/>
              <p:cNvSpPr>
                <a:spLocks noChangeShapeType="1"/>
              </p:cNvSpPr>
              <p:nvPr/>
            </p:nvSpPr>
            <p:spPr bwMode="auto">
              <a:xfrm flipH="1">
                <a:off x="6143636" y="571479"/>
                <a:ext cx="857256" cy="714381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Freeform 86"/>
              <p:cNvSpPr/>
              <p:nvPr/>
            </p:nvSpPr>
            <p:spPr bwMode="auto">
              <a:xfrm>
                <a:off x="6078538" y="1608138"/>
                <a:ext cx="842962" cy="7032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43" y="384"/>
                  </a:cxn>
                </a:cxnLst>
                <a:rect l="0" t="0" r="r" b="b"/>
                <a:pathLst>
                  <a:path w="543" h="384">
                    <a:moveTo>
                      <a:pt x="0" y="0"/>
                    </a:moveTo>
                    <a:lnTo>
                      <a:pt x="543" y="384"/>
                    </a:lnTo>
                  </a:path>
                </a:pathLst>
              </a:cu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6" name="Freeform 87"/>
              <p:cNvSpPr/>
              <p:nvPr/>
            </p:nvSpPr>
            <p:spPr bwMode="auto">
              <a:xfrm>
                <a:off x="7408863" y="1598613"/>
                <a:ext cx="757237" cy="754062"/>
              </a:xfrm>
              <a:custGeom>
                <a:avLst/>
                <a:gdLst/>
                <a:ahLst/>
                <a:cxnLst>
                  <a:cxn ang="0">
                    <a:pos x="0" y="413"/>
                  </a:cxn>
                  <a:cxn ang="0">
                    <a:pos x="487" y="0"/>
                  </a:cxn>
                </a:cxnLst>
                <a:rect l="0" t="0" r="r" b="b"/>
                <a:pathLst>
                  <a:path w="487" h="413">
                    <a:moveTo>
                      <a:pt x="0" y="413"/>
                    </a:moveTo>
                    <a:lnTo>
                      <a:pt x="487" y="0"/>
                    </a:lnTo>
                  </a:path>
                </a:pathLst>
              </a:cu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7" name="Line 88"/>
              <p:cNvSpPr>
                <a:spLocks noChangeShapeType="1"/>
              </p:cNvSpPr>
              <p:nvPr/>
            </p:nvSpPr>
            <p:spPr bwMode="auto">
              <a:xfrm>
                <a:off x="7358082" y="500042"/>
                <a:ext cx="855643" cy="714396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Line 89"/>
              <p:cNvSpPr>
                <a:spLocks noChangeShapeType="1"/>
              </p:cNvSpPr>
              <p:nvPr/>
            </p:nvSpPr>
            <p:spPr bwMode="auto">
              <a:xfrm>
                <a:off x="6078538" y="1433513"/>
                <a:ext cx="2235200" cy="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9" name="Line 90"/>
              <p:cNvSpPr>
                <a:spLocks noChangeShapeType="1"/>
              </p:cNvSpPr>
              <p:nvPr/>
            </p:nvSpPr>
            <p:spPr bwMode="auto">
              <a:xfrm>
                <a:off x="7196138" y="750888"/>
                <a:ext cx="0" cy="170180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2" name="Oval 91"/>
              <p:cNvSpPr>
                <a:spLocks noChangeArrowheads="1"/>
              </p:cNvSpPr>
              <p:nvPr/>
            </p:nvSpPr>
            <p:spPr bwMode="auto">
              <a:xfrm>
                <a:off x="6915150" y="188913"/>
                <a:ext cx="561975" cy="56832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3" name="Oval 92"/>
              <p:cNvSpPr>
                <a:spLocks noChangeArrowheads="1"/>
              </p:cNvSpPr>
              <p:nvPr/>
            </p:nvSpPr>
            <p:spPr bwMode="auto">
              <a:xfrm>
                <a:off x="8035925" y="1149350"/>
                <a:ext cx="558800" cy="566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4" name="Oval 93"/>
              <p:cNvSpPr>
                <a:spLocks noChangeArrowheads="1"/>
              </p:cNvSpPr>
              <p:nvPr/>
            </p:nvSpPr>
            <p:spPr bwMode="auto">
              <a:xfrm>
                <a:off x="5797550" y="1149350"/>
                <a:ext cx="558800" cy="566738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5" name="Oval 94"/>
              <p:cNvSpPr>
                <a:spLocks noChangeArrowheads="1"/>
              </p:cNvSpPr>
              <p:nvPr/>
            </p:nvSpPr>
            <p:spPr bwMode="auto">
              <a:xfrm>
                <a:off x="6870700" y="2206625"/>
                <a:ext cx="558800" cy="57150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6" name="TextBox 32"/>
            <p:cNvSpPr txBox="1"/>
            <p:nvPr/>
          </p:nvSpPr>
          <p:spPr>
            <a:xfrm>
              <a:off x="1000100" y="5143512"/>
              <a:ext cx="2714644" cy="758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完全无向图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：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)/2=6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37" name="组合 31"/>
            <p:cNvGrpSpPr/>
            <p:nvPr/>
          </p:nvGrpSpPr>
          <p:grpSpPr>
            <a:xfrm>
              <a:off x="5715008" y="2743139"/>
              <a:ext cx="2357454" cy="2186060"/>
              <a:chOff x="6011863" y="3644900"/>
              <a:chExt cx="2736850" cy="2525713"/>
            </a:xfrm>
          </p:grpSpPr>
          <p:sp>
            <p:nvSpPr>
              <p:cNvPr id="38" name="Line 70"/>
              <p:cNvSpPr>
                <a:spLocks noChangeShapeType="1"/>
              </p:cNvSpPr>
              <p:nvPr/>
            </p:nvSpPr>
            <p:spPr bwMode="auto">
              <a:xfrm>
                <a:off x="7289800" y="4206875"/>
                <a:ext cx="0" cy="1392238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ine 71"/>
              <p:cNvSpPr>
                <a:spLocks noChangeShapeType="1"/>
              </p:cNvSpPr>
              <p:nvPr/>
            </p:nvSpPr>
            <p:spPr bwMode="auto">
              <a:xfrm flipV="1">
                <a:off x="7475538" y="4162425"/>
                <a:ext cx="0" cy="1673225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0" name="Freeform 72"/>
              <p:cNvSpPr/>
              <p:nvPr/>
            </p:nvSpPr>
            <p:spPr bwMode="auto">
              <a:xfrm>
                <a:off x="6510338" y="4733925"/>
                <a:ext cx="1695450" cy="26988"/>
              </a:xfrm>
              <a:custGeom>
                <a:avLst/>
                <a:gdLst/>
                <a:ahLst/>
                <a:cxnLst>
                  <a:cxn ang="0">
                    <a:pos x="1116" y="0"/>
                  </a:cxn>
                  <a:cxn ang="0">
                    <a:pos x="0" y="16"/>
                  </a:cxn>
                </a:cxnLst>
                <a:rect l="0" t="0" r="r" b="b"/>
                <a:pathLst>
                  <a:path w="1116" h="16">
                    <a:moveTo>
                      <a:pt x="1116" y="0"/>
                    </a:moveTo>
                    <a:lnTo>
                      <a:pt x="0" y="16"/>
                    </a:lnTo>
                  </a:path>
                </a:pathLst>
              </a:cu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1" name="Line 73"/>
              <p:cNvSpPr>
                <a:spLocks noChangeShapeType="1"/>
              </p:cNvSpPr>
              <p:nvPr/>
            </p:nvSpPr>
            <p:spPr bwMode="auto">
              <a:xfrm>
                <a:off x="6559550" y="4983163"/>
                <a:ext cx="1641475" cy="0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2" name="Line 74"/>
              <p:cNvSpPr>
                <a:spLocks noChangeShapeType="1"/>
              </p:cNvSpPr>
              <p:nvPr/>
            </p:nvSpPr>
            <p:spPr bwMode="auto">
              <a:xfrm>
                <a:off x="6469063" y="5076825"/>
                <a:ext cx="796925" cy="798513"/>
              </a:xfrm>
              <a:prstGeom prst="line">
                <a:avLst/>
              </a:prstGeom>
              <a:ln>
                <a:headEnd type="stealth" w="med" len="lg"/>
                <a:tailEnd type="none" w="sm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5" name="Freeform 75"/>
              <p:cNvSpPr/>
              <p:nvPr/>
            </p:nvSpPr>
            <p:spPr bwMode="auto">
              <a:xfrm>
                <a:off x="7608888" y="5108575"/>
                <a:ext cx="766762" cy="768350"/>
              </a:xfrm>
              <a:custGeom>
                <a:avLst/>
                <a:gdLst/>
                <a:ahLst/>
                <a:cxnLst>
                  <a:cxn ang="0">
                    <a:pos x="0" y="430"/>
                  </a:cxn>
                  <a:cxn ang="0">
                    <a:pos x="505" y="0"/>
                  </a:cxn>
                </a:cxnLst>
                <a:rect l="0" t="0" r="r" b="b"/>
                <a:pathLst>
                  <a:path w="505" h="430">
                    <a:moveTo>
                      <a:pt x="0" y="430"/>
                    </a:moveTo>
                    <a:lnTo>
                      <a:pt x="505" y="0"/>
                    </a:lnTo>
                  </a:path>
                </a:pathLst>
              </a:custGeom>
              <a:ln>
                <a:headEnd type="none" w="sm" len="med"/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6" name="Line 76"/>
              <p:cNvSpPr>
                <a:spLocks noChangeShapeType="1"/>
              </p:cNvSpPr>
              <p:nvPr/>
            </p:nvSpPr>
            <p:spPr bwMode="auto">
              <a:xfrm flipH="1" flipV="1">
                <a:off x="7646988" y="4037013"/>
                <a:ext cx="660400" cy="588962"/>
              </a:xfrm>
              <a:prstGeom prst="line">
                <a:avLst/>
              </a:prstGeom>
              <a:ln>
                <a:headEnd type="stealth" w="med" len="lg"/>
                <a:tailEnd type="none" w="sm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7" name="Line 77"/>
              <p:cNvSpPr>
                <a:spLocks noChangeShapeType="1"/>
              </p:cNvSpPr>
              <p:nvPr/>
            </p:nvSpPr>
            <p:spPr bwMode="auto">
              <a:xfrm flipH="1">
                <a:off x="6415088" y="4095750"/>
                <a:ext cx="736600" cy="571500"/>
              </a:xfrm>
              <a:prstGeom prst="line">
                <a:avLst/>
              </a:prstGeom>
              <a:ln>
                <a:headEnd type="stealth" w="med" len="lg"/>
                <a:tailEnd type="none" w="sm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8" name="Oval 78"/>
              <p:cNvSpPr>
                <a:spLocks noChangeArrowheads="1"/>
              </p:cNvSpPr>
              <p:nvPr/>
            </p:nvSpPr>
            <p:spPr bwMode="auto">
              <a:xfrm>
                <a:off x="7107238" y="3644900"/>
                <a:ext cx="546100" cy="55721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9" name="Oval 79"/>
              <p:cNvSpPr>
                <a:spLocks noChangeArrowheads="1"/>
              </p:cNvSpPr>
              <p:nvPr/>
            </p:nvSpPr>
            <p:spPr bwMode="auto">
              <a:xfrm>
                <a:off x="8201025" y="4581525"/>
                <a:ext cx="547688" cy="5588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0" name="Oval 80"/>
              <p:cNvSpPr>
                <a:spLocks noChangeArrowheads="1"/>
              </p:cNvSpPr>
              <p:nvPr/>
            </p:nvSpPr>
            <p:spPr bwMode="auto">
              <a:xfrm>
                <a:off x="6011863" y="4581525"/>
                <a:ext cx="547687" cy="5588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1" name="Oval 81"/>
              <p:cNvSpPr>
                <a:spLocks noChangeArrowheads="1"/>
              </p:cNvSpPr>
              <p:nvPr/>
            </p:nvSpPr>
            <p:spPr bwMode="auto">
              <a:xfrm>
                <a:off x="7061200" y="5618163"/>
                <a:ext cx="547688" cy="55245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2" name="Freeform 82"/>
              <p:cNvSpPr/>
              <p:nvPr/>
            </p:nvSpPr>
            <p:spPr bwMode="auto">
              <a:xfrm>
                <a:off x="7604125" y="5121275"/>
                <a:ext cx="874713" cy="879475"/>
              </a:xfrm>
              <a:custGeom>
                <a:avLst/>
                <a:gdLst/>
                <a:ahLst/>
                <a:cxnLst>
                  <a:cxn ang="0">
                    <a:pos x="575" y="0"/>
                  </a:cxn>
                  <a:cxn ang="0">
                    <a:pos x="455" y="315"/>
                  </a:cxn>
                  <a:cxn ang="0">
                    <a:pos x="0" y="494"/>
                  </a:cxn>
                </a:cxnLst>
                <a:rect l="0" t="0" r="r" b="b"/>
                <a:pathLst>
                  <a:path w="575" h="494">
                    <a:moveTo>
                      <a:pt x="575" y="0"/>
                    </a:moveTo>
                    <a:cubicBezTo>
                      <a:pt x="554" y="53"/>
                      <a:pt x="551" y="233"/>
                      <a:pt x="455" y="315"/>
                    </a:cubicBezTo>
                    <a:cubicBezTo>
                      <a:pt x="359" y="397"/>
                      <a:pt x="95" y="457"/>
                      <a:pt x="0" y="494"/>
                    </a:cubicBezTo>
                  </a:path>
                </a:pathLst>
              </a:cu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3" name="Freeform 83"/>
              <p:cNvSpPr/>
              <p:nvPr/>
            </p:nvSpPr>
            <p:spPr bwMode="auto">
              <a:xfrm>
                <a:off x="6300788" y="3908425"/>
                <a:ext cx="798512" cy="655638"/>
              </a:xfrm>
              <a:custGeom>
                <a:avLst/>
                <a:gdLst/>
                <a:ahLst/>
                <a:cxnLst>
                  <a:cxn ang="0">
                    <a:pos x="525" y="0"/>
                  </a:cxn>
                  <a:cxn ang="0">
                    <a:pos x="383" y="20"/>
                  </a:cxn>
                  <a:cxn ang="0">
                    <a:pos x="173" y="102"/>
                  </a:cxn>
                  <a:cxn ang="0">
                    <a:pos x="0" y="369"/>
                  </a:cxn>
                </a:cxnLst>
                <a:rect l="0" t="0" r="r" b="b"/>
                <a:pathLst>
                  <a:path w="525" h="369">
                    <a:moveTo>
                      <a:pt x="525" y="0"/>
                    </a:moveTo>
                    <a:cubicBezTo>
                      <a:pt x="501" y="3"/>
                      <a:pt x="442" y="3"/>
                      <a:pt x="383" y="20"/>
                    </a:cubicBezTo>
                    <a:cubicBezTo>
                      <a:pt x="324" y="37"/>
                      <a:pt x="237" y="44"/>
                      <a:pt x="173" y="102"/>
                    </a:cubicBezTo>
                    <a:cubicBezTo>
                      <a:pt x="109" y="160"/>
                      <a:pt x="36" y="313"/>
                      <a:pt x="0" y="369"/>
                    </a:cubicBezTo>
                  </a:path>
                </a:pathLst>
              </a:cu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4" name="Freeform 84"/>
              <p:cNvSpPr/>
              <p:nvPr/>
            </p:nvSpPr>
            <p:spPr bwMode="auto">
              <a:xfrm>
                <a:off x="6265863" y="5121275"/>
                <a:ext cx="787400" cy="8032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" y="202"/>
                  </a:cxn>
                  <a:cxn ang="0">
                    <a:pos x="202" y="345"/>
                  </a:cxn>
                  <a:cxn ang="0">
                    <a:pos x="517" y="450"/>
                  </a:cxn>
                </a:cxnLst>
                <a:rect l="0" t="0" r="r" b="b"/>
                <a:pathLst>
                  <a:path w="517" h="450">
                    <a:moveTo>
                      <a:pt x="0" y="0"/>
                    </a:moveTo>
                    <a:cubicBezTo>
                      <a:pt x="14" y="35"/>
                      <a:pt x="48" y="145"/>
                      <a:pt x="82" y="202"/>
                    </a:cubicBezTo>
                    <a:cubicBezTo>
                      <a:pt x="116" y="259"/>
                      <a:pt x="129" y="304"/>
                      <a:pt x="202" y="345"/>
                    </a:cubicBezTo>
                    <a:cubicBezTo>
                      <a:pt x="275" y="386"/>
                      <a:pt x="452" y="428"/>
                      <a:pt x="517" y="450"/>
                    </a:cubicBezTo>
                  </a:path>
                </a:pathLst>
              </a:custGeom>
              <a:ln>
                <a:headEnd type="none" w="med" len="med"/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5" name="Freeform 85"/>
              <p:cNvSpPr/>
              <p:nvPr/>
            </p:nvSpPr>
            <p:spPr bwMode="auto">
              <a:xfrm>
                <a:off x="7658100" y="3916363"/>
                <a:ext cx="831850" cy="642937"/>
              </a:xfrm>
              <a:custGeom>
                <a:avLst/>
                <a:gdLst/>
                <a:ahLst/>
                <a:cxnLst>
                  <a:cxn ang="0">
                    <a:pos x="548" y="360"/>
                  </a:cxn>
                  <a:cxn ang="0">
                    <a:pos x="368" y="98"/>
                  </a:cxn>
                  <a:cxn ang="0">
                    <a:pos x="0" y="0"/>
                  </a:cxn>
                </a:cxnLst>
                <a:rect l="0" t="0" r="r" b="b"/>
                <a:pathLst>
                  <a:path w="548" h="360">
                    <a:moveTo>
                      <a:pt x="548" y="360"/>
                    </a:moveTo>
                    <a:cubicBezTo>
                      <a:pt x="518" y="316"/>
                      <a:pt x="459" y="158"/>
                      <a:pt x="368" y="98"/>
                    </a:cubicBezTo>
                    <a:cubicBezTo>
                      <a:pt x="277" y="38"/>
                      <a:pt x="77" y="20"/>
                      <a:pt x="0" y="0"/>
                    </a:cubicBezTo>
                  </a:path>
                </a:pathLst>
              </a:custGeom>
              <a:ln>
                <a:headEnd type="none" w="med" len="med"/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6" name="TextBox 33"/>
            <p:cNvSpPr txBox="1"/>
            <p:nvPr/>
          </p:nvSpPr>
          <p:spPr>
            <a:xfrm>
              <a:off x="5572132" y="5143512"/>
              <a:ext cx="2714644" cy="758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完全有向图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：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=4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lnSpc>
                  <a:spcPts val="2600"/>
                </a:lnSpc>
              </a:pP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)=12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7" name="TextBox 37"/>
          <p:cNvSpPr txBox="1"/>
          <p:nvPr/>
        </p:nvSpPr>
        <p:spPr>
          <a:xfrm>
            <a:off x="983432" y="922809"/>
            <a:ext cx="2143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、完全图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096" y="2431487"/>
            <a:ext cx="4646266" cy="4646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7"/>
          <p:cNvGrpSpPr/>
          <p:nvPr/>
        </p:nvGrpSpPr>
        <p:grpSpPr>
          <a:xfrm>
            <a:off x="1055440" y="986999"/>
            <a:ext cx="1000100" cy="785817"/>
            <a:chOff x="5703182" y="3835411"/>
            <a:chExt cx="1238250" cy="1236663"/>
          </a:xfrm>
        </p:grpSpPr>
        <p:grpSp>
          <p:nvGrpSpPr>
            <p:cNvPr id="26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28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1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 Box 23"/>
            <p:cNvSpPr txBox="1">
              <a:spLocks noChangeArrowheads="1"/>
            </p:cNvSpPr>
            <p:nvPr/>
          </p:nvSpPr>
          <p:spPr bwMode="gray">
            <a:xfrm>
              <a:off x="5767676" y="4154859"/>
              <a:ext cx="1082674" cy="62757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75520" y="2081203"/>
            <a:ext cx="7000924" cy="2470482"/>
            <a:chOff x="1366814" y="1223946"/>
            <a:chExt cx="7000924" cy="2470482"/>
          </a:xfrm>
        </p:grpSpPr>
        <p:sp>
          <p:nvSpPr>
            <p:cNvPr id="19" name="TextBox 2"/>
            <p:cNvSpPr txBox="1"/>
            <p:nvPr/>
          </p:nvSpPr>
          <p:spPr>
            <a:xfrm>
              <a:off x="1366814" y="1223946"/>
              <a:ext cx="7000924" cy="101473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设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是一个含有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个顶点的无向图，该图至多有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（  ）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条边。</a:t>
              </a:r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A. 5	    B. 6	 C. 7      D. 15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TextBox 9"/>
            <p:cNvSpPr txBox="1"/>
            <p:nvPr/>
          </p:nvSpPr>
          <p:spPr>
            <a:xfrm>
              <a:off x="1366814" y="3295648"/>
              <a:ext cx="17859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答案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为</a:t>
              </a:r>
              <a:r>
                <a:rPr lang="en-US" altLang="zh-CN" sz="20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。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0"/>
            <p:cNvSpPr txBox="1"/>
            <p:nvPr/>
          </p:nvSpPr>
          <p:spPr>
            <a:xfrm>
              <a:off x="1366814" y="2724144"/>
              <a:ext cx="571504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边数最多时为完全无向图，有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-1)/2=15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条边。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520" y="1772816"/>
            <a:ext cx="5610176" cy="5610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847959" y="1052736"/>
            <a:ext cx="33575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、稠密图、稀疏图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23593" y="1988840"/>
            <a:ext cx="7604149" cy="2113292"/>
            <a:chOff x="754065" y="1071546"/>
            <a:chExt cx="7604149" cy="2113292"/>
          </a:xfrm>
        </p:grpSpPr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754065" y="1071546"/>
              <a:ext cx="7604149" cy="1600835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80000" tIns="108000" bIns="10800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当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一个图接近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完全图时，则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称为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稠密图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342900" indent="-342900" algn="just">
                <a:lnSpc>
                  <a:spcPct val="150000"/>
                </a:lnSpc>
                <a:spcBef>
                  <a:spcPts val="0"/>
                </a:spcBef>
                <a:buBlip>
                  <a:blip r:embed="rId1"/>
                </a:buBlip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相反，当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一个图含有较少的边数（即当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e&lt;&lt;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-1)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）时，则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称为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稀疏图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。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1285852" y="2786058"/>
              <a:ext cx="250033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定性而不是定量描述</a:t>
              </a:r>
              <a:endPara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12601400" cy="6474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847851" y="1141555"/>
            <a:ext cx="8321703" cy="9118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ts val="32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设有两个图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G=(V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G'=(V'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E')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V'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的子集，即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V'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E'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的子集，即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E'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，则称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G'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子图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4" name="组合 44"/>
          <p:cNvGrpSpPr/>
          <p:nvPr/>
        </p:nvGrpSpPr>
        <p:grpSpPr>
          <a:xfrm>
            <a:off x="1847850" y="3756015"/>
            <a:ext cx="2105010" cy="1744688"/>
            <a:chOff x="323850" y="4030663"/>
            <a:chExt cx="2533650" cy="1989137"/>
          </a:xfrm>
        </p:grpSpPr>
        <p:sp>
          <p:nvSpPr>
            <p:cNvPr id="15" name="Line 4"/>
            <p:cNvSpPr>
              <a:spLocks noChangeShapeType="1"/>
            </p:cNvSpPr>
            <p:nvPr/>
          </p:nvSpPr>
          <p:spPr bwMode="auto">
            <a:xfrm>
              <a:off x="1570038" y="4271963"/>
              <a:ext cx="12700" cy="488950"/>
            </a:xfrm>
            <a:prstGeom prst="line">
              <a:avLst/>
            </a:pr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Line 5"/>
            <p:cNvSpPr>
              <a:spLocks noChangeShapeType="1"/>
            </p:cNvSpPr>
            <p:nvPr/>
          </p:nvSpPr>
          <p:spPr bwMode="auto">
            <a:xfrm flipV="1">
              <a:off x="1571011" y="5187950"/>
              <a:ext cx="0" cy="438150"/>
            </a:xfrm>
            <a:prstGeom prst="line">
              <a:avLst/>
            </a:pr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 flipH="1">
              <a:off x="1843088" y="4970463"/>
              <a:ext cx="506412" cy="0"/>
            </a:xfrm>
            <a:prstGeom prst="line">
              <a:avLst/>
            </a:pr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809625" y="4970463"/>
              <a:ext cx="506413" cy="0"/>
            </a:xfrm>
            <a:prstGeom prst="line">
              <a:avLst/>
            </a:pr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700088" y="5170488"/>
              <a:ext cx="590550" cy="5159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0" y="367"/>
                </a:cxn>
              </a:cxnLst>
              <a:rect l="0" t="0" r="r" b="b"/>
              <a:pathLst>
                <a:path w="420" h="367">
                  <a:moveTo>
                    <a:pt x="0" y="0"/>
                  </a:moveTo>
                  <a:lnTo>
                    <a:pt x="420" y="367"/>
                  </a:lnTo>
                </a:path>
              </a:pathLst>
            </a:cu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1784350" y="5222875"/>
              <a:ext cx="706438" cy="515938"/>
            </a:xfrm>
            <a:custGeom>
              <a:avLst/>
              <a:gdLst/>
              <a:ahLst/>
              <a:cxnLst>
                <a:cxn ang="0">
                  <a:pos x="0" y="367"/>
                </a:cxn>
                <a:cxn ang="0">
                  <a:pos x="502" y="0"/>
                </a:cxn>
              </a:cxnLst>
              <a:rect l="0" t="0" r="r" b="b"/>
              <a:pathLst>
                <a:path w="502" h="367">
                  <a:moveTo>
                    <a:pt x="0" y="367"/>
                  </a:moveTo>
                  <a:lnTo>
                    <a:pt x="502" y="0"/>
                  </a:lnTo>
                </a:path>
              </a:pathLst>
            </a:cu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1825625" y="4297363"/>
              <a:ext cx="654050" cy="495300"/>
            </a:xfrm>
            <a:custGeom>
              <a:avLst/>
              <a:gdLst/>
              <a:ahLst/>
              <a:cxnLst>
                <a:cxn ang="0">
                  <a:pos x="465" y="353"/>
                </a:cxn>
                <a:cxn ang="0">
                  <a:pos x="0" y="0"/>
                </a:cxn>
              </a:cxnLst>
              <a:rect l="0" t="0" r="r" b="b"/>
              <a:pathLst>
                <a:path w="465" h="353">
                  <a:moveTo>
                    <a:pt x="465" y="353"/>
                  </a:moveTo>
                  <a:lnTo>
                    <a:pt x="0" y="0"/>
                  </a:lnTo>
                </a:path>
              </a:pathLst>
            </a:cu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696913" y="4279900"/>
              <a:ext cx="685800" cy="515938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0" y="369"/>
                </a:cxn>
              </a:cxnLst>
              <a:rect l="0" t="0" r="r" b="b"/>
              <a:pathLst>
                <a:path w="487" h="369">
                  <a:moveTo>
                    <a:pt x="487" y="0"/>
                  </a:moveTo>
                  <a:lnTo>
                    <a:pt x="0" y="369"/>
                  </a:lnTo>
                </a:path>
              </a:pathLst>
            </a:custGeom>
            <a:ln>
              <a:headEnd type="none" w="sm" len="med"/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1336675" y="4030663"/>
              <a:ext cx="506413" cy="43815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1336675" y="4767263"/>
              <a:ext cx="506413" cy="43815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2349500" y="4767263"/>
              <a:ext cx="508000" cy="43815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Oval 15"/>
            <p:cNvSpPr>
              <a:spLocks noChangeArrowheads="1"/>
            </p:cNvSpPr>
            <p:nvPr/>
          </p:nvSpPr>
          <p:spPr bwMode="auto">
            <a:xfrm>
              <a:off x="323850" y="4767263"/>
              <a:ext cx="506413" cy="43815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1295400" y="5581650"/>
              <a:ext cx="506413" cy="43815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8" name="组合 45"/>
          <p:cNvGrpSpPr/>
          <p:nvPr/>
        </p:nvGrpSpPr>
        <p:grpSpPr>
          <a:xfrm>
            <a:off x="6672264" y="1785927"/>
            <a:ext cx="1995505" cy="1714512"/>
            <a:chOff x="5148263" y="2060575"/>
            <a:chExt cx="2700337" cy="2087563"/>
          </a:xfrm>
        </p:grpSpPr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6475413" y="2311400"/>
              <a:ext cx="15875" cy="515938"/>
            </a:xfrm>
            <a:prstGeom prst="line">
              <a:avLst/>
            </a:pr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 flipH="1">
              <a:off x="6769100" y="3049588"/>
              <a:ext cx="539750" cy="0"/>
            </a:xfrm>
            <a:prstGeom prst="line">
              <a:avLst/>
            </a:pr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Freeform 19"/>
            <p:cNvSpPr/>
            <p:nvPr/>
          </p:nvSpPr>
          <p:spPr bwMode="auto">
            <a:xfrm>
              <a:off x="5549900" y="3259138"/>
              <a:ext cx="630238" cy="5429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0" y="367"/>
                </a:cxn>
              </a:cxnLst>
              <a:rect l="0" t="0" r="r" b="b"/>
              <a:pathLst>
                <a:path w="420" h="367">
                  <a:moveTo>
                    <a:pt x="0" y="0"/>
                  </a:moveTo>
                  <a:lnTo>
                    <a:pt x="420" y="367"/>
                  </a:lnTo>
                </a:path>
              </a:pathLst>
            </a:cu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6704013" y="3314700"/>
              <a:ext cx="754062" cy="541338"/>
            </a:xfrm>
            <a:custGeom>
              <a:avLst/>
              <a:gdLst/>
              <a:ahLst/>
              <a:cxnLst>
                <a:cxn ang="0">
                  <a:pos x="0" y="367"/>
                </a:cxn>
                <a:cxn ang="0">
                  <a:pos x="502" y="0"/>
                </a:cxn>
              </a:cxnLst>
              <a:rect l="0" t="0" r="r" b="b"/>
              <a:pathLst>
                <a:path w="502" h="367">
                  <a:moveTo>
                    <a:pt x="0" y="367"/>
                  </a:moveTo>
                  <a:lnTo>
                    <a:pt x="502" y="0"/>
                  </a:lnTo>
                </a:path>
              </a:pathLst>
            </a:cu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Freeform 21"/>
            <p:cNvSpPr/>
            <p:nvPr/>
          </p:nvSpPr>
          <p:spPr bwMode="auto">
            <a:xfrm>
              <a:off x="5545138" y="2325688"/>
              <a:ext cx="731837" cy="541337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0" y="369"/>
                </a:cxn>
              </a:cxnLst>
              <a:rect l="0" t="0" r="r" b="b"/>
              <a:pathLst>
                <a:path w="487" h="369">
                  <a:moveTo>
                    <a:pt x="487" y="0"/>
                  </a:moveTo>
                  <a:lnTo>
                    <a:pt x="0" y="369"/>
                  </a:lnTo>
                </a:path>
              </a:pathLst>
            </a:custGeom>
            <a:ln>
              <a:headEnd type="none" w="sm" len="med"/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Oval 22"/>
            <p:cNvSpPr>
              <a:spLocks noChangeArrowheads="1"/>
            </p:cNvSpPr>
            <p:nvPr/>
          </p:nvSpPr>
          <p:spPr bwMode="auto">
            <a:xfrm>
              <a:off x="6227763" y="2060575"/>
              <a:ext cx="541337" cy="4603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Oval 23"/>
            <p:cNvSpPr>
              <a:spLocks noChangeArrowheads="1"/>
            </p:cNvSpPr>
            <p:nvPr/>
          </p:nvSpPr>
          <p:spPr bwMode="auto">
            <a:xfrm>
              <a:off x="6227763" y="2835275"/>
              <a:ext cx="541337" cy="4603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Oval 24"/>
            <p:cNvSpPr>
              <a:spLocks noChangeArrowheads="1"/>
            </p:cNvSpPr>
            <p:nvPr/>
          </p:nvSpPr>
          <p:spPr bwMode="auto">
            <a:xfrm>
              <a:off x="7308850" y="2835275"/>
              <a:ext cx="539750" cy="4603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Oval 25"/>
            <p:cNvSpPr>
              <a:spLocks noChangeArrowheads="1"/>
            </p:cNvSpPr>
            <p:nvPr/>
          </p:nvSpPr>
          <p:spPr bwMode="auto">
            <a:xfrm>
              <a:off x="5148263" y="2835275"/>
              <a:ext cx="539750" cy="4603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Oval 26"/>
            <p:cNvSpPr>
              <a:spLocks noChangeArrowheads="1"/>
            </p:cNvSpPr>
            <p:nvPr/>
          </p:nvSpPr>
          <p:spPr bwMode="auto">
            <a:xfrm>
              <a:off x="6183313" y="3690938"/>
              <a:ext cx="539750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9" name="组合 46"/>
          <p:cNvGrpSpPr/>
          <p:nvPr/>
        </p:nvGrpSpPr>
        <p:grpSpPr>
          <a:xfrm>
            <a:off x="6743702" y="3992580"/>
            <a:ext cx="2138381" cy="1793875"/>
            <a:chOff x="5219700" y="4267228"/>
            <a:chExt cx="2620963" cy="2205037"/>
          </a:xfrm>
        </p:grpSpPr>
        <p:sp>
          <p:nvSpPr>
            <p:cNvPr id="40" name="Line 28"/>
            <p:cNvSpPr>
              <a:spLocks noChangeShapeType="1"/>
            </p:cNvSpPr>
            <p:nvPr/>
          </p:nvSpPr>
          <p:spPr bwMode="auto">
            <a:xfrm flipV="1">
              <a:off x="6529388" y="5605463"/>
              <a:ext cx="0" cy="487362"/>
            </a:xfrm>
            <a:prstGeom prst="line">
              <a:avLst/>
            </a:pr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Freeform 29"/>
            <p:cNvSpPr/>
            <p:nvPr/>
          </p:nvSpPr>
          <p:spPr bwMode="auto">
            <a:xfrm>
              <a:off x="5608638" y="5586413"/>
              <a:ext cx="611187" cy="571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0" y="367"/>
                </a:cxn>
              </a:cxnLst>
              <a:rect l="0" t="0" r="r" b="b"/>
              <a:pathLst>
                <a:path w="420" h="367">
                  <a:moveTo>
                    <a:pt x="0" y="0"/>
                  </a:moveTo>
                  <a:lnTo>
                    <a:pt x="420" y="367"/>
                  </a:lnTo>
                </a:path>
              </a:pathLst>
            </a:cu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Freeform 30"/>
            <p:cNvSpPr/>
            <p:nvPr/>
          </p:nvSpPr>
          <p:spPr bwMode="auto">
            <a:xfrm>
              <a:off x="5605463" y="4587875"/>
              <a:ext cx="709612" cy="573088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0" y="369"/>
                </a:cxn>
              </a:cxnLst>
              <a:rect l="0" t="0" r="r" b="b"/>
              <a:pathLst>
                <a:path w="487" h="369">
                  <a:moveTo>
                    <a:pt x="487" y="0"/>
                  </a:moveTo>
                  <a:lnTo>
                    <a:pt x="0" y="369"/>
                  </a:lnTo>
                </a:path>
              </a:pathLst>
            </a:custGeom>
            <a:ln>
              <a:headEnd type="none" w="sm" len="med"/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Oval 31"/>
            <p:cNvSpPr>
              <a:spLocks noChangeArrowheads="1"/>
            </p:cNvSpPr>
            <p:nvPr/>
          </p:nvSpPr>
          <p:spPr bwMode="auto">
            <a:xfrm>
              <a:off x="6267450" y="4267228"/>
              <a:ext cx="523875" cy="4873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Oval 32"/>
            <p:cNvSpPr>
              <a:spLocks noChangeArrowheads="1"/>
            </p:cNvSpPr>
            <p:nvPr/>
          </p:nvSpPr>
          <p:spPr bwMode="auto">
            <a:xfrm>
              <a:off x="6267450" y="5084790"/>
              <a:ext cx="523875" cy="487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Oval 33"/>
            <p:cNvSpPr>
              <a:spLocks noChangeArrowheads="1"/>
            </p:cNvSpPr>
            <p:nvPr/>
          </p:nvSpPr>
          <p:spPr bwMode="auto">
            <a:xfrm>
              <a:off x="7315200" y="5137150"/>
              <a:ext cx="525463" cy="487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Oval 34"/>
            <p:cNvSpPr>
              <a:spLocks noChangeArrowheads="1"/>
            </p:cNvSpPr>
            <p:nvPr/>
          </p:nvSpPr>
          <p:spPr bwMode="auto">
            <a:xfrm>
              <a:off x="5219700" y="5084790"/>
              <a:ext cx="523875" cy="4873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Oval 35"/>
            <p:cNvSpPr>
              <a:spLocks noChangeArrowheads="1"/>
            </p:cNvSpPr>
            <p:nvPr/>
          </p:nvSpPr>
          <p:spPr bwMode="auto">
            <a:xfrm>
              <a:off x="6224588" y="5989665"/>
              <a:ext cx="523875" cy="482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6731000" y="5508625"/>
              <a:ext cx="650875" cy="712788"/>
            </a:xfrm>
            <a:custGeom>
              <a:avLst/>
              <a:gdLst/>
              <a:ahLst/>
              <a:cxnLst>
                <a:cxn ang="0">
                  <a:pos x="410" y="0"/>
                </a:cxn>
                <a:cxn ang="0">
                  <a:pos x="0" y="449"/>
                </a:cxn>
              </a:cxnLst>
              <a:rect l="0" t="0" r="r" b="b"/>
              <a:pathLst>
                <a:path w="410" h="449">
                  <a:moveTo>
                    <a:pt x="410" y="0"/>
                  </a:moveTo>
                  <a:lnTo>
                    <a:pt x="0" y="449"/>
                  </a:lnTo>
                </a:path>
              </a:pathLst>
            </a:custGeom>
            <a:ln>
              <a:headEnd type="none" w="med" len="med"/>
              <a:tailEnd type="stealth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9" name="Group 45"/>
          <p:cNvGrpSpPr/>
          <p:nvPr/>
        </p:nvGrpSpPr>
        <p:grpSpPr bwMode="auto">
          <a:xfrm>
            <a:off x="4592639" y="3063862"/>
            <a:ext cx="1647825" cy="809625"/>
            <a:chOff x="1933" y="2240"/>
            <a:chExt cx="1038" cy="510"/>
          </a:xfrm>
        </p:grpSpPr>
        <p:sp>
          <p:nvSpPr>
            <p:cNvPr id="50" name="Line 41"/>
            <p:cNvSpPr>
              <a:spLocks noChangeShapeType="1"/>
            </p:cNvSpPr>
            <p:nvPr/>
          </p:nvSpPr>
          <p:spPr bwMode="auto">
            <a:xfrm flipH="1">
              <a:off x="2018" y="2251"/>
              <a:ext cx="953" cy="499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1" name="Text Box 43"/>
            <p:cNvSpPr txBox="1">
              <a:spLocks noChangeArrowheads="1"/>
            </p:cNvSpPr>
            <p:nvPr/>
          </p:nvSpPr>
          <p:spPr bwMode="auto">
            <a:xfrm rot="19823069">
              <a:off x="1933" y="2240"/>
              <a:ext cx="953" cy="174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是子图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Group 46"/>
          <p:cNvGrpSpPr/>
          <p:nvPr/>
        </p:nvGrpSpPr>
        <p:grpSpPr bwMode="auto">
          <a:xfrm>
            <a:off x="4881556" y="4700075"/>
            <a:ext cx="1639159" cy="684719"/>
            <a:chOff x="2154" y="3286"/>
            <a:chExt cx="998" cy="416"/>
          </a:xfrm>
        </p:grpSpPr>
        <p:sp>
          <p:nvSpPr>
            <p:cNvPr id="53" name="Line 42"/>
            <p:cNvSpPr>
              <a:spLocks noChangeShapeType="1"/>
            </p:cNvSpPr>
            <p:nvPr/>
          </p:nvSpPr>
          <p:spPr bwMode="auto">
            <a:xfrm flipH="1" flipV="1">
              <a:off x="2154" y="3385"/>
              <a:ext cx="998" cy="317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4" name="Text Box 44"/>
            <p:cNvSpPr txBox="1">
              <a:spLocks noChangeArrowheads="1"/>
            </p:cNvSpPr>
            <p:nvPr/>
          </p:nvSpPr>
          <p:spPr bwMode="auto">
            <a:xfrm rot="1031848">
              <a:off x="2332" y="3286"/>
              <a:ext cx="753" cy="168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不是子图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TextBox 48"/>
          <p:cNvSpPr txBox="1"/>
          <p:nvPr/>
        </p:nvSpPr>
        <p:spPr>
          <a:xfrm>
            <a:off x="1048434" y="917378"/>
            <a:ext cx="135732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、子图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358" y="2147285"/>
            <a:ext cx="4866071" cy="4866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905938" y="1626230"/>
            <a:ext cx="8215402" cy="229298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marL="342900" indent="-3429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在一个图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G=(V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中，从顶点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到顶点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的一条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i="1" baseline="-30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。其中，所有的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i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i="1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∈E(G)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，或者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i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i="1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 ∈E(G)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路径长度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是指一条路径上经过的边的数目。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若一条路径上除开始点和结束点可以相同外，其余顶点均不相同，则称此路径为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简单路径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5" name="组合 21"/>
          <p:cNvGrpSpPr/>
          <p:nvPr/>
        </p:nvGrpSpPr>
        <p:grpSpPr>
          <a:xfrm>
            <a:off x="3359697" y="4179881"/>
            <a:ext cx="2513009" cy="2541595"/>
            <a:chOff x="1844677" y="3530610"/>
            <a:chExt cx="3013075" cy="3001963"/>
          </a:xfrm>
        </p:grpSpPr>
        <p:sp>
          <p:nvSpPr>
            <p:cNvPr id="16" name="Freeform 5"/>
            <p:cNvSpPr/>
            <p:nvPr/>
          </p:nvSpPr>
          <p:spPr bwMode="auto">
            <a:xfrm>
              <a:off x="3240089" y="4029076"/>
              <a:ext cx="12700" cy="2098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322"/>
                </a:cxn>
              </a:cxnLst>
              <a:rect l="0" t="0" r="r" b="b"/>
              <a:pathLst>
                <a:path w="8" h="1322">
                  <a:moveTo>
                    <a:pt x="0" y="0"/>
                  </a:moveTo>
                  <a:lnTo>
                    <a:pt x="8" y="1322"/>
                  </a:lnTo>
                </a:path>
              </a:pathLst>
            </a:cu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3416302" y="4051301"/>
              <a:ext cx="52387" cy="2395537"/>
            </a:xfrm>
            <a:custGeom>
              <a:avLst/>
              <a:gdLst/>
              <a:ahLst/>
              <a:cxnLst>
                <a:cxn ang="0">
                  <a:pos x="33" y="1509"/>
                </a:cxn>
                <a:cxn ang="0">
                  <a:pos x="0" y="0"/>
                </a:cxn>
              </a:cxnLst>
              <a:rect l="0" t="0" r="r" b="b"/>
              <a:pathLst>
                <a:path w="33" h="1509">
                  <a:moveTo>
                    <a:pt x="33" y="1509"/>
                  </a:moveTo>
                  <a:lnTo>
                    <a:pt x="0" y="0"/>
                  </a:lnTo>
                </a:path>
              </a:pathLst>
            </a:cu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>
              <a:off x="2397127" y="5133976"/>
              <a:ext cx="1920875" cy="0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>
              <a:off x="2178728" y="5054514"/>
              <a:ext cx="935038" cy="1073150"/>
            </a:xfrm>
            <a:prstGeom prst="line">
              <a:avLst/>
            </a:prstGeom>
            <a:ln>
              <a:headEnd type="none" w="sm" len="sm"/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3468689" y="5191126"/>
              <a:ext cx="898525" cy="1031875"/>
            </a:xfrm>
            <a:custGeom>
              <a:avLst/>
              <a:gdLst/>
              <a:ahLst/>
              <a:cxnLst>
                <a:cxn ang="0">
                  <a:pos x="0" y="430"/>
                </a:cxn>
                <a:cxn ang="0">
                  <a:pos x="505" y="0"/>
                </a:cxn>
              </a:cxnLst>
              <a:rect l="0" t="0" r="r" b="b"/>
              <a:pathLst>
                <a:path w="505" h="430">
                  <a:moveTo>
                    <a:pt x="0" y="430"/>
                  </a:moveTo>
                  <a:lnTo>
                    <a:pt x="505" y="0"/>
                  </a:lnTo>
                </a:path>
              </a:pathLst>
            </a:custGeom>
            <a:ln>
              <a:headEnd type="none" w="sm" len="med"/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3036889" y="3530610"/>
              <a:ext cx="539750" cy="53975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4318002" y="4791085"/>
              <a:ext cx="539750" cy="53975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1844677" y="4857760"/>
              <a:ext cx="539750" cy="53975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3073402" y="5992823"/>
              <a:ext cx="539750" cy="53975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3590927" y="5278438"/>
              <a:ext cx="854075" cy="904875"/>
            </a:xfrm>
            <a:custGeom>
              <a:avLst/>
              <a:gdLst/>
              <a:ahLst/>
              <a:cxnLst>
                <a:cxn ang="0">
                  <a:pos x="538" y="0"/>
                </a:cxn>
                <a:cxn ang="0">
                  <a:pos x="364" y="347"/>
                </a:cxn>
                <a:cxn ang="0">
                  <a:pos x="0" y="570"/>
                </a:cxn>
              </a:cxnLst>
              <a:rect l="0" t="0" r="r" b="b"/>
              <a:pathLst>
                <a:path w="538" h="570">
                  <a:moveTo>
                    <a:pt x="538" y="0"/>
                  </a:moveTo>
                  <a:cubicBezTo>
                    <a:pt x="508" y="58"/>
                    <a:pt x="454" y="252"/>
                    <a:pt x="364" y="347"/>
                  </a:cubicBezTo>
                  <a:cubicBezTo>
                    <a:pt x="274" y="442"/>
                    <a:pt x="76" y="524"/>
                    <a:pt x="0" y="570"/>
                  </a:cubicBezTo>
                </a:path>
              </a:pathLst>
            </a:cu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2127252" y="3921126"/>
              <a:ext cx="935037" cy="882650"/>
            </a:xfrm>
            <a:custGeom>
              <a:avLst/>
              <a:gdLst/>
              <a:ahLst/>
              <a:cxnLst>
                <a:cxn ang="0">
                  <a:pos x="525" y="0"/>
                </a:cxn>
                <a:cxn ang="0">
                  <a:pos x="383" y="20"/>
                </a:cxn>
                <a:cxn ang="0">
                  <a:pos x="173" y="102"/>
                </a:cxn>
                <a:cxn ang="0">
                  <a:pos x="0" y="369"/>
                </a:cxn>
              </a:cxnLst>
              <a:rect l="0" t="0" r="r" b="b"/>
              <a:pathLst>
                <a:path w="525" h="369">
                  <a:moveTo>
                    <a:pt x="525" y="0"/>
                  </a:moveTo>
                  <a:cubicBezTo>
                    <a:pt x="501" y="3"/>
                    <a:pt x="442" y="3"/>
                    <a:pt x="383" y="20"/>
                  </a:cubicBezTo>
                  <a:cubicBezTo>
                    <a:pt x="324" y="37"/>
                    <a:pt x="237" y="44"/>
                    <a:pt x="173" y="102"/>
                  </a:cubicBezTo>
                  <a:cubicBezTo>
                    <a:pt x="109" y="160"/>
                    <a:pt x="36" y="313"/>
                    <a:pt x="0" y="369"/>
                  </a:cubicBezTo>
                </a:path>
              </a:pathLst>
            </a:cu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2259014" y="5329238"/>
              <a:ext cx="804863" cy="903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341"/>
                </a:cxn>
                <a:cxn ang="0">
                  <a:pos x="271" y="465"/>
                </a:cxn>
                <a:cxn ang="0">
                  <a:pos x="507" y="569"/>
                </a:cxn>
              </a:cxnLst>
              <a:rect l="0" t="0" r="r" b="b"/>
              <a:pathLst>
                <a:path w="507" h="569">
                  <a:moveTo>
                    <a:pt x="0" y="0"/>
                  </a:moveTo>
                  <a:cubicBezTo>
                    <a:pt x="15" y="57"/>
                    <a:pt x="51" y="264"/>
                    <a:pt x="96" y="341"/>
                  </a:cubicBezTo>
                  <a:cubicBezTo>
                    <a:pt x="141" y="418"/>
                    <a:pt x="203" y="427"/>
                    <a:pt x="271" y="465"/>
                  </a:cubicBezTo>
                  <a:cubicBezTo>
                    <a:pt x="339" y="503"/>
                    <a:pt x="458" y="547"/>
                    <a:pt x="507" y="569"/>
                  </a:cubicBezTo>
                </a:path>
              </a:pathLst>
            </a:custGeom>
            <a:ln>
              <a:headEnd type="stealth" w="med" len="lg"/>
              <a:tailEnd type="none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3559176" y="3887702"/>
              <a:ext cx="1008062" cy="889000"/>
            </a:xfrm>
            <a:custGeom>
              <a:avLst/>
              <a:gdLst/>
              <a:ahLst/>
              <a:cxnLst>
                <a:cxn ang="0">
                  <a:pos x="635" y="560"/>
                </a:cxn>
                <a:cxn ang="0">
                  <a:pos x="434" y="164"/>
                </a:cxn>
                <a:cxn ang="0">
                  <a:pos x="0" y="0"/>
                </a:cxn>
              </a:cxnLst>
              <a:rect l="0" t="0" r="r" b="b"/>
              <a:pathLst>
                <a:path w="635" h="560">
                  <a:moveTo>
                    <a:pt x="635" y="560"/>
                  </a:moveTo>
                  <a:cubicBezTo>
                    <a:pt x="601" y="494"/>
                    <a:pt x="540" y="257"/>
                    <a:pt x="434" y="164"/>
                  </a:cubicBezTo>
                  <a:cubicBezTo>
                    <a:pt x="328" y="71"/>
                    <a:pt x="90" y="34"/>
                    <a:pt x="0" y="0"/>
                  </a:cubicBezTo>
                </a:path>
              </a:pathLst>
            </a:custGeom>
            <a:ln>
              <a:headEnd type="none" w="med" len="med"/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9" name="组合 20"/>
            <p:cNvGrpSpPr/>
            <p:nvPr/>
          </p:nvGrpSpPr>
          <p:grpSpPr>
            <a:xfrm>
              <a:off x="2257663" y="3985625"/>
              <a:ext cx="2029736" cy="1025528"/>
              <a:chOff x="2257663" y="3985625"/>
              <a:chExt cx="2029736" cy="1025528"/>
            </a:xfrm>
          </p:grpSpPr>
          <p:sp>
            <p:nvSpPr>
              <p:cNvPr id="31" name="Freeform 7"/>
              <p:cNvSpPr/>
              <p:nvPr/>
            </p:nvSpPr>
            <p:spPr bwMode="auto">
              <a:xfrm>
                <a:off x="2355411" y="4987340"/>
                <a:ext cx="1931988" cy="23813"/>
              </a:xfrm>
              <a:custGeom>
                <a:avLst/>
                <a:gdLst/>
                <a:ahLst/>
                <a:cxnLst>
                  <a:cxn ang="0">
                    <a:pos x="1217" y="0"/>
                  </a:cxn>
                  <a:cxn ang="0">
                    <a:pos x="0" y="15"/>
                  </a:cxn>
                </a:cxnLst>
                <a:rect l="0" t="0" r="r" b="b"/>
                <a:pathLst>
                  <a:path w="1217" h="15">
                    <a:moveTo>
                      <a:pt x="1217" y="0"/>
                    </a:moveTo>
                    <a:lnTo>
                      <a:pt x="0" y="15"/>
                    </a:lnTo>
                  </a:path>
                </a:pathLst>
              </a:custGeom>
              <a:ln>
                <a:solidFill>
                  <a:srgbClr val="FF3300"/>
                </a:solidFill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2" name="Freeform 19"/>
              <p:cNvSpPr/>
              <p:nvPr/>
            </p:nvSpPr>
            <p:spPr bwMode="auto">
              <a:xfrm>
                <a:off x="2257663" y="3985625"/>
                <a:ext cx="863273" cy="935458"/>
              </a:xfrm>
              <a:custGeom>
                <a:avLst/>
                <a:gdLst/>
                <a:ahLst/>
                <a:cxnLst>
                  <a:cxn ang="0">
                    <a:pos x="0" y="562"/>
                  </a:cxn>
                  <a:cxn ang="0">
                    <a:pos x="513" y="0"/>
                  </a:cxn>
                </a:cxnLst>
                <a:rect l="0" t="0" r="r" b="b"/>
                <a:pathLst>
                  <a:path w="513" h="562">
                    <a:moveTo>
                      <a:pt x="0" y="562"/>
                    </a:moveTo>
                    <a:lnTo>
                      <a:pt x="513" y="0"/>
                    </a:lnTo>
                  </a:path>
                </a:pathLst>
              </a:custGeom>
              <a:ln>
                <a:solidFill>
                  <a:srgbClr val="FF3300"/>
                </a:solidFill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0" name="Freeform 20"/>
            <p:cNvSpPr/>
            <p:nvPr/>
          </p:nvSpPr>
          <p:spPr bwMode="auto">
            <a:xfrm>
              <a:off x="3536952" y="3951288"/>
              <a:ext cx="917575" cy="844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8" y="532"/>
                </a:cxn>
              </a:cxnLst>
              <a:rect l="0" t="0" r="r" b="b"/>
              <a:pathLst>
                <a:path w="578" h="532">
                  <a:moveTo>
                    <a:pt x="0" y="0"/>
                  </a:moveTo>
                  <a:lnTo>
                    <a:pt x="578" y="532"/>
                  </a:lnTo>
                </a:path>
              </a:pathLst>
            </a:cu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6123374" y="5208827"/>
            <a:ext cx="25717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的一条简单路径为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0→2→1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，长度为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1023057" y="920780"/>
            <a:ext cx="350046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、路径和路径长度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42" y="1892940"/>
            <a:ext cx="5286212" cy="5286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95472" y="1772816"/>
            <a:ext cx="8072494" cy="3647856"/>
            <a:chOff x="428596" y="852714"/>
            <a:chExt cx="8072494" cy="3647856"/>
          </a:xfrm>
        </p:grpSpPr>
        <p:sp>
          <p:nvSpPr>
            <p:cNvPr id="9" name="Text Box 2"/>
            <p:cNvSpPr txBox="1">
              <a:spLocks noChangeArrowheads="1"/>
            </p:cNvSpPr>
            <p:nvPr/>
          </p:nvSpPr>
          <p:spPr bwMode="auto">
            <a:xfrm>
              <a:off x="428596" y="852714"/>
              <a:ext cx="8072494" cy="86042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若一条路径上的开始点与结束点为同一个顶点，则此路径被称为回路或环。开始点与结束点相同的简单路径被称为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简单回路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或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简单环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0" name="组合 21"/>
            <p:cNvGrpSpPr/>
            <p:nvPr/>
          </p:nvGrpSpPr>
          <p:grpSpPr>
            <a:xfrm>
              <a:off x="1285852" y="2000240"/>
              <a:ext cx="2357454" cy="2500330"/>
              <a:chOff x="857224" y="2500306"/>
              <a:chExt cx="3101975" cy="3132138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2354237" y="3062281"/>
                <a:ext cx="1587" cy="20653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301"/>
                  </a:cxn>
                </a:cxnLst>
                <a:rect l="0" t="0" r="r" b="b"/>
                <a:pathLst>
                  <a:path w="1" h="1301">
                    <a:moveTo>
                      <a:pt x="1" y="0"/>
                    </a:moveTo>
                    <a:lnTo>
                      <a:pt x="0" y="1301"/>
                    </a:lnTo>
                  </a:path>
                </a:pathLst>
              </a:cu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" name="Freeform 6"/>
              <p:cNvSpPr/>
              <p:nvPr/>
            </p:nvSpPr>
            <p:spPr bwMode="auto">
              <a:xfrm>
                <a:off x="2520924" y="3051169"/>
                <a:ext cx="22225" cy="2036762"/>
              </a:xfrm>
              <a:custGeom>
                <a:avLst/>
                <a:gdLst/>
                <a:ahLst/>
                <a:cxnLst>
                  <a:cxn ang="0">
                    <a:pos x="0" y="1283"/>
                  </a:cxn>
                  <a:cxn ang="0">
                    <a:pos x="14" y="0"/>
                  </a:cxn>
                </a:cxnLst>
                <a:rect l="0" t="0" r="r" b="b"/>
                <a:pathLst>
                  <a:path w="14" h="1283">
                    <a:moveTo>
                      <a:pt x="0" y="1283"/>
                    </a:moveTo>
                    <a:lnTo>
                      <a:pt x="14" y="0"/>
                    </a:lnTo>
                  </a:path>
                </a:pathLst>
              </a:cu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1385862" y="4075106"/>
                <a:ext cx="2016125" cy="0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1270" y="0"/>
                  </a:cxn>
                </a:cxnLst>
                <a:rect l="0" t="0" r="r" b="b"/>
                <a:pathLst>
                  <a:path w="1270" h="21">
                    <a:moveTo>
                      <a:pt x="0" y="21"/>
                    </a:moveTo>
                    <a:lnTo>
                      <a:pt x="1270" y="0"/>
                    </a:lnTo>
                  </a:path>
                </a:pathLst>
              </a:cu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1309662" y="4229093"/>
                <a:ext cx="947387" cy="1037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5" y="639"/>
                  </a:cxn>
                </a:cxnLst>
                <a:rect l="0" t="0" r="r" b="b"/>
                <a:pathLst>
                  <a:path w="555" h="639">
                    <a:moveTo>
                      <a:pt x="0" y="0"/>
                    </a:moveTo>
                    <a:lnTo>
                      <a:pt x="555" y="639"/>
                    </a:lnTo>
                  </a:path>
                </a:pathLst>
              </a:custGeom>
              <a:ln>
                <a:headEnd type="none" w="sm" len="sm"/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Freeform 10"/>
              <p:cNvSpPr/>
              <p:nvPr/>
            </p:nvSpPr>
            <p:spPr bwMode="auto">
              <a:xfrm>
                <a:off x="2719362" y="4240206"/>
                <a:ext cx="804862" cy="992188"/>
              </a:xfrm>
              <a:custGeom>
                <a:avLst/>
                <a:gdLst/>
                <a:ahLst/>
                <a:cxnLst>
                  <a:cxn ang="0">
                    <a:pos x="0" y="625"/>
                  </a:cxn>
                  <a:cxn ang="0">
                    <a:pos x="507" y="0"/>
                  </a:cxn>
                </a:cxnLst>
                <a:rect l="0" t="0" r="r" b="b"/>
                <a:pathLst>
                  <a:path w="507" h="625">
                    <a:moveTo>
                      <a:pt x="0" y="625"/>
                    </a:moveTo>
                    <a:lnTo>
                      <a:pt x="507" y="0"/>
                    </a:lnTo>
                  </a:path>
                </a:pathLst>
              </a:custGeom>
              <a:ln>
                <a:headEnd type="none" w="sm" len="med"/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138337" y="2500306"/>
                <a:ext cx="539750" cy="53975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3419449" y="3760781"/>
                <a:ext cx="539750" cy="53975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Consolas" panose="020B0609020204030204" pitchFamily="49" charset="0"/>
                  </a:rPr>
                  <a:t>0</a:t>
                </a:r>
                <a:endParaRPr lang="en-US" altLang="zh-CN" sz="1800" dirty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8" name="Oval 13"/>
              <p:cNvSpPr>
                <a:spLocks noChangeArrowheads="1"/>
              </p:cNvSpPr>
              <p:nvPr/>
            </p:nvSpPr>
            <p:spPr bwMode="auto">
              <a:xfrm>
                <a:off x="857224" y="3760781"/>
                <a:ext cx="539750" cy="53975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Consolas" panose="020B0609020204030204" pitchFamily="49" charset="0"/>
                  </a:rPr>
                  <a:t>2</a:t>
                </a:r>
                <a:endParaRPr lang="en-US" altLang="zh-CN" sz="1800" dirty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Oval 14"/>
              <p:cNvSpPr>
                <a:spLocks noChangeArrowheads="1"/>
              </p:cNvSpPr>
              <p:nvPr/>
            </p:nvSpPr>
            <p:spPr bwMode="auto">
              <a:xfrm>
                <a:off x="2190724" y="5092694"/>
                <a:ext cx="539750" cy="53975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Consolas" panose="020B0609020204030204" pitchFamily="49" charset="0"/>
                    <a:ea typeface="宋体" panose="02010600030101010101" pitchFamily="2" charset="-122"/>
                    <a:cs typeface="Consolas" panose="020B0609020204030204" pitchFamily="49" charset="0"/>
                  </a:rPr>
                  <a:t>3</a:t>
                </a:r>
                <a:endParaRPr lang="en-US" altLang="zh-CN" sz="1800" dirty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2736824" y="4300531"/>
                <a:ext cx="939800" cy="1092200"/>
              </a:xfrm>
              <a:custGeom>
                <a:avLst/>
                <a:gdLst/>
                <a:ahLst/>
                <a:cxnLst>
                  <a:cxn ang="0">
                    <a:pos x="592" y="0"/>
                  </a:cxn>
                  <a:cxn ang="0">
                    <a:pos x="480" y="288"/>
                  </a:cxn>
                  <a:cxn ang="0">
                    <a:pos x="398" y="434"/>
                  </a:cxn>
                  <a:cxn ang="0">
                    <a:pos x="240" y="552"/>
                  </a:cxn>
                  <a:cxn ang="0">
                    <a:pos x="0" y="688"/>
                  </a:cxn>
                </a:cxnLst>
                <a:rect l="0" t="0" r="r" b="b"/>
                <a:pathLst>
                  <a:path w="592" h="688">
                    <a:moveTo>
                      <a:pt x="592" y="0"/>
                    </a:moveTo>
                    <a:cubicBezTo>
                      <a:pt x="573" y="48"/>
                      <a:pt x="512" y="216"/>
                      <a:pt x="480" y="288"/>
                    </a:cubicBezTo>
                    <a:cubicBezTo>
                      <a:pt x="448" y="360"/>
                      <a:pt x="438" y="390"/>
                      <a:pt x="398" y="434"/>
                    </a:cubicBezTo>
                    <a:cubicBezTo>
                      <a:pt x="358" y="478"/>
                      <a:pt x="306" y="510"/>
                      <a:pt x="240" y="552"/>
                    </a:cubicBezTo>
                    <a:cubicBezTo>
                      <a:pt x="174" y="594"/>
                      <a:pt x="50" y="660"/>
                      <a:pt x="0" y="688"/>
                    </a:cubicBezTo>
                  </a:path>
                </a:pathLst>
              </a:cu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Freeform 16"/>
              <p:cNvSpPr/>
              <p:nvPr/>
            </p:nvSpPr>
            <p:spPr bwMode="auto">
              <a:xfrm>
                <a:off x="1208299" y="2878952"/>
                <a:ext cx="935037" cy="882650"/>
              </a:xfrm>
              <a:custGeom>
                <a:avLst/>
                <a:gdLst/>
                <a:ahLst/>
                <a:cxnLst>
                  <a:cxn ang="0">
                    <a:pos x="525" y="0"/>
                  </a:cxn>
                  <a:cxn ang="0">
                    <a:pos x="383" y="20"/>
                  </a:cxn>
                  <a:cxn ang="0">
                    <a:pos x="173" y="102"/>
                  </a:cxn>
                  <a:cxn ang="0">
                    <a:pos x="0" y="369"/>
                  </a:cxn>
                </a:cxnLst>
                <a:rect l="0" t="0" r="r" b="b"/>
                <a:pathLst>
                  <a:path w="525" h="369">
                    <a:moveTo>
                      <a:pt x="525" y="0"/>
                    </a:moveTo>
                    <a:cubicBezTo>
                      <a:pt x="501" y="3"/>
                      <a:pt x="442" y="3"/>
                      <a:pt x="383" y="20"/>
                    </a:cubicBezTo>
                    <a:cubicBezTo>
                      <a:pt x="324" y="37"/>
                      <a:pt x="237" y="44"/>
                      <a:pt x="173" y="102"/>
                    </a:cubicBezTo>
                    <a:cubicBezTo>
                      <a:pt x="109" y="160"/>
                      <a:pt x="36" y="313"/>
                      <a:pt x="0" y="369"/>
                    </a:cubicBezTo>
                  </a:path>
                </a:pathLst>
              </a:cu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1165199" y="4295769"/>
                <a:ext cx="1003300" cy="10239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5" y="375"/>
                  </a:cxn>
                  <a:cxn ang="0">
                    <a:pos x="285" y="541"/>
                  </a:cxn>
                  <a:cxn ang="0">
                    <a:pos x="632" y="645"/>
                  </a:cxn>
                </a:cxnLst>
                <a:rect l="0" t="0" r="r" b="b"/>
                <a:pathLst>
                  <a:path w="632" h="645">
                    <a:moveTo>
                      <a:pt x="0" y="0"/>
                    </a:moveTo>
                    <a:cubicBezTo>
                      <a:pt x="18" y="63"/>
                      <a:pt x="58" y="285"/>
                      <a:pt x="105" y="375"/>
                    </a:cubicBezTo>
                    <a:cubicBezTo>
                      <a:pt x="152" y="465"/>
                      <a:pt x="197" y="496"/>
                      <a:pt x="285" y="541"/>
                    </a:cubicBezTo>
                    <a:cubicBezTo>
                      <a:pt x="373" y="586"/>
                      <a:pt x="560" y="623"/>
                      <a:pt x="632" y="645"/>
                    </a:cubicBezTo>
                  </a:path>
                </a:pathLst>
              </a:custGeom>
              <a:ln>
                <a:headEnd type="stealth" w="med" len="lg"/>
                <a:tailEnd type="none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2671263" y="2809485"/>
                <a:ext cx="1060450" cy="933451"/>
              </a:xfrm>
              <a:custGeom>
                <a:avLst/>
                <a:gdLst/>
                <a:ahLst/>
                <a:cxnLst>
                  <a:cxn ang="0">
                    <a:pos x="668" y="588"/>
                  </a:cxn>
                  <a:cxn ang="0">
                    <a:pos x="467" y="192"/>
                  </a:cxn>
                  <a:cxn ang="0">
                    <a:pos x="0" y="0"/>
                  </a:cxn>
                </a:cxnLst>
                <a:rect l="0" t="0" r="r" b="b"/>
                <a:pathLst>
                  <a:path w="668" h="588">
                    <a:moveTo>
                      <a:pt x="668" y="588"/>
                    </a:moveTo>
                    <a:cubicBezTo>
                      <a:pt x="634" y="522"/>
                      <a:pt x="578" y="290"/>
                      <a:pt x="467" y="192"/>
                    </a:cubicBezTo>
                    <a:cubicBezTo>
                      <a:pt x="356" y="94"/>
                      <a:pt x="97" y="40"/>
                      <a:pt x="0" y="0"/>
                    </a:cubicBezTo>
                  </a:path>
                </a:pathLst>
              </a:custGeom>
              <a:ln>
                <a:headEnd type="none" w="med" len="med"/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grpSp>
            <p:nvGrpSpPr>
              <p:cNvPr id="24" name="组合 20"/>
              <p:cNvGrpSpPr/>
              <p:nvPr/>
            </p:nvGrpSpPr>
            <p:grpSpPr>
              <a:xfrm>
                <a:off x="1323949" y="2928931"/>
                <a:ext cx="2232026" cy="1012825"/>
                <a:chOff x="1323949" y="2928931"/>
                <a:chExt cx="2232026" cy="1012825"/>
              </a:xfrm>
            </p:grpSpPr>
            <p:sp>
              <p:nvSpPr>
                <p:cNvPr id="25" name="Freeform 7"/>
                <p:cNvSpPr/>
                <p:nvPr/>
              </p:nvSpPr>
              <p:spPr bwMode="auto">
                <a:xfrm>
                  <a:off x="1378799" y="3941756"/>
                  <a:ext cx="2036883" cy="0"/>
                </a:xfrm>
                <a:custGeom>
                  <a:avLst/>
                  <a:gdLst/>
                  <a:ahLst/>
                  <a:cxnLst>
                    <a:cxn ang="0">
                      <a:pos x="1116" y="0"/>
                    </a:cxn>
                    <a:cxn ang="0">
                      <a:pos x="0" y="16"/>
                    </a:cxn>
                  </a:cxnLst>
                  <a:rect l="0" t="0" r="r" b="b"/>
                  <a:pathLst>
                    <a:path w="1116" h="16">
                      <a:moveTo>
                        <a:pt x="1116" y="0"/>
                      </a:moveTo>
                      <a:lnTo>
                        <a:pt x="0" y="16"/>
                      </a:lnTo>
                    </a:path>
                  </a:pathLst>
                </a:custGeom>
                <a:ln>
                  <a:solidFill>
                    <a:srgbClr val="FF3300"/>
                  </a:solidFill>
                  <a:tailEnd type="stealth" w="med" len="lg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zh-CN" altLang="en-US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1323949" y="2928931"/>
                  <a:ext cx="855663" cy="866775"/>
                </a:xfrm>
                <a:custGeom>
                  <a:avLst/>
                  <a:gdLst/>
                  <a:ahLst/>
                  <a:cxnLst>
                    <a:cxn ang="0">
                      <a:pos x="0" y="546"/>
                    </a:cxn>
                    <a:cxn ang="0">
                      <a:pos x="539" y="0"/>
                    </a:cxn>
                  </a:cxnLst>
                  <a:rect l="0" t="0" r="r" b="b"/>
                  <a:pathLst>
                    <a:path w="539" h="546">
                      <a:moveTo>
                        <a:pt x="0" y="546"/>
                      </a:moveTo>
                      <a:lnTo>
                        <a:pt x="539" y="0"/>
                      </a:lnTo>
                    </a:path>
                  </a:pathLst>
                </a:custGeom>
                <a:ln>
                  <a:solidFill>
                    <a:srgbClr val="FF3300"/>
                  </a:solidFill>
                  <a:tailEnd type="stealth" w="med" len="lg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wrap="none"/>
                <a:lstStyle/>
                <a:p>
                  <a:endParaRPr lang="zh-CN" altLang="en-US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2652687" y="2928931"/>
                  <a:ext cx="903288" cy="8667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69" y="546"/>
                    </a:cxn>
                  </a:cxnLst>
                  <a:rect l="0" t="0" r="r" b="b"/>
                  <a:pathLst>
                    <a:path w="569" h="546">
                      <a:moveTo>
                        <a:pt x="0" y="0"/>
                      </a:moveTo>
                      <a:lnTo>
                        <a:pt x="569" y="546"/>
                      </a:lnTo>
                    </a:path>
                  </a:pathLst>
                </a:custGeom>
                <a:ln>
                  <a:solidFill>
                    <a:srgbClr val="FF3300"/>
                  </a:solidFill>
                  <a:tailEnd type="stealth" w="med" len="lg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wrap="none"/>
                <a:lstStyle/>
                <a:p>
                  <a:endParaRPr lang="zh-CN" altLang="en-US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28" name="TextBox 19"/>
            <p:cNvSpPr txBox="1"/>
            <p:nvPr/>
          </p:nvSpPr>
          <p:spPr>
            <a:xfrm>
              <a:off x="3571868" y="2786058"/>
              <a:ext cx="3071834" cy="758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(0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就是一条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简单回路，其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长度为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9" name="TextBox 23"/>
          <p:cNvSpPr txBox="1"/>
          <p:nvPr/>
        </p:nvSpPr>
        <p:spPr>
          <a:xfrm>
            <a:off x="1052568" y="959227"/>
            <a:ext cx="30003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、回路或环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89" y="2566085"/>
            <a:ext cx="4535323" cy="4535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055954" y="1401414"/>
            <a:ext cx="8072494" cy="21691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72000" bIns="72000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无向图中：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若从顶点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到顶点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有路径，则称顶点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连通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的。   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若图中任意两个顶点都连通，则称为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连通图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，否则称为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非连通图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无向图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中的极大连通子图称为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连通分量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。显然，任何连通图的连通分量只有一个，即本身，而非连通图有多个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连通分量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6" name="组合 20"/>
          <p:cNvGrpSpPr/>
          <p:nvPr/>
        </p:nvGrpSpPr>
        <p:grpSpPr>
          <a:xfrm>
            <a:off x="2738414" y="3929068"/>
            <a:ext cx="1887526" cy="2174400"/>
            <a:chOff x="327020" y="3786190"/>
            <a:chExt cx="2914650" cy="2872773"/>
          </a:xfrm>
        </p:grpSpPr>
        <p:sp>
          <p:nvSpPr>
            <p:cNvPr id="17" name="Line 18"/>
            <p:cNvSpPr>
              <a:spLocks noChangeShapeType="1"/>
            </p:cNvSpPr>
            <p:nvPr/>
          </p:nvSpPr>
          <p:spPr bwMode="auto">
            <a:xfrm flipV="1">
              <a:off x="750883" y="4135440"/>
              <a:ext cx="785812" cy="55086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Line 3"/>
            <p:cNvSpPr>
              <a:spLocks noChangeShapeType="1"/>
            </p:cNvSpPr>
            <p:nvPr/>
          </p:nvSpPr>
          <p:spPr bwMode="auto">
            <a:xfrm>
              <a:off x="741358" y="5154615"/>
              <a:ext cx="720725" cy="431800"/>
            </a:xfrm>
            <a:prstGeom prst="line">
              <a:avLst/>
            </a:prstGeom>
            <a:ln>
              <a:tailEnd type="none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912808" y="4926015"/>
              <a:ext cx="1749425" cy="17463"/>
            </a:xfrm>
            <a:custGeom>
              <a:avLst/>
              <a:gdLst/>
              <a:ahLst/>
              <a:cxnLst>
                <a:cxn ang="0">
                  <a:pos x="1102" y="0"/>
                </a:cxn>
                <a:cxn ang="0">
                  <a:pos x="0" y="11"/>
                </a:cxn>
              </a:cxnLst>
              <a:rect l="0" t="0" r="r" b="b"/>
              <a:pathLst>
                <a:path w="1102" h="11">
                  <a:moveTo>
                    <a:pt x="1102" y="0"/>
                  </a:moveTo>
                  <a:lnTo>
                    <a:pt x="0" y="11"/>
                  </a:lnTo>
                </a:path>
              </a:pathLst>
            </a:custGeom>
            <a:ln>
              <a:tailEnd type="none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1492245" y="3786190"/>
              <a:ext cx="584200" cy="5715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2657470" y="4659315"/>
              <a:ext cx="584200" cy="57308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327020" y="4659315"/>
              <a:ext cx="584200" cy="57308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1444620" y="5353053"/>
              <a:ext cx="582613" cy="56832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2062158" y="4135440"/>
              <a:ext cx="720725" cy="55086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TextBox 19"/>
            <p:cNvSpPr txBox="1"/>
            <p:nvPr/>
          </p:nvSpPr>
          <p:spPr>
            <a:xfrm>
              <a:off x="654861" y="6172373"/>
              <a:ext cx="2192830" cy="4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一个连通图</a:t>
              </a:r>
              <a:endParaRPr lang="zh-CN" altLang="en-US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6" name="组合 30"/>
          <p:cNvGrpSpPr/>
          <p:nvPr/>
        </p:nvGrpSpPr>
        <p:grpSpPr>
          <a:xfrm>
            <a:off x="5832492" y="4076662"/>
            <a:ext cx="2049459" cy="2423142"/>
            <a:chOff x="3357554" y="3905268"/>
            <a:chExt cx="2620963" cy="2954914"/>
          </a:xfrm>
        </p:grpSpPr>
        <p:sp>
          <p:nvSpPr>
            <p:cNvPr id="27" name="Freeform 20"/>
            <p:cNvSpPr/>
            <p:nvPr/>
          </p:nvSpPr>
          <p:spPr bwMode="auto">
            <a:xfrm>
              <a:off x="4894260" y="4165618"/>
              <a:ext cx="701675" cy="566737"/>
            </a:xfrm>
            <a:custGeom>
              <a:avLst/>
              <a:gdLst/>
              <a:ahLst/>
              <a:cxnLst>
                <a:cxn ang="0">
                  <a:pos x="442" y="357"/>
                </a:cxn>
                <a:cxn ang="0">
                  <a:pos x="0" y="0"/>
                </a:cxn>
              </a:cxnLst>
              <a:rect l="0" t="0" r="r" b="b"/>
              <a:pathLst>
                <a:path w="442" h="357">
                  <a:moveTo>
                    <a:pt x="442" y="357"/>
                  </a:moveTo>
                  <a:lnTo>
                    <a:pt x="0" y="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3694110" y="4224355"/>
              <a:ext cx="709612" cy="573088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0" y="369"/>
                </a:cxn>
              </a:cxnLst>
              <a:rect l="0" t="0" r="r" b="b"/>
              <a:pathLst>
                <a:path w="487" h="369">
                  <a:moveTo>
                    <a:pt x="487" y="0"/>
                  </a:moveTo>
                  <a:lnTo>
                    <a:pt x="0" y="369"/>
                  </a:lnTo>
                </a:path>
              </a:pathLst>
            </a:custGeom>
            <a:ln>
              <a:headEnd type="none" w="sm" len="med"/>
              <a:tailEnd type="none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/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auto">
            <a:xfrm>
              <a:off x="4405304" y="3905268"/>
              <a:ext cx="523875" cy="487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Oval 23"/>
            <p:cNvSpPr>
              <a:spLocks noChangeArrowheads="1"/>
            </p:cNvSpPr>
            <p:nvPr/>
          </p:nvSpPr>
          <p:spPr bwMode="auto">
            <a:xfrm>
              <a:off x="5453054" y="4722830"/>
              <a:ext cx="525463" cy="487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Oval 24"/>
            <p:cNvSpPr>
              <a:spLocks noChangeArrowheads="1"/>
            </p:cNvSpPr>
            <p:nvPr/>
          </p:nvSpPr>
          <p:spPr bwMode="auto">
            <a:xfrm>
              <a:off x="3357554" y="4722830"/>
              <a:ext cx="523875" cy="487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3860792" y="4957780"/>
              <a:ext cx="1584325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Oval 2"/>
            <p:cNvSpPr>
              <a:spLocks noChangeArrowheads="1"/>
            </p:cNvSpPr>
            <p:nvPr/>
          </p:nvSpPr>
          <p:spPr bwMode="auto">
            <a:xfrm>
              <a:off x="4430703" y="5504283"/>
              <a:ext cx="525600" cy="48600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TextBox 21"/>
            <p:cNvSpPr txBox="1"/>
            <p:nvPr/>
          </p:nvSpPr>
          <p:spPr>
            <a:xfrm>
              <a:off x="3674902" y="6411056"/>
              <a:ext cx="2029538" cy="449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一个非</a:t>
              </a:r>
              <a:r>
                <a:rPr lang="zh-CN" altLang="en-US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连通图</a:t>
              </a:r>
              <a:endParaRPr lang="zh-CN" altLang="en-US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7"/>
          <p:cNvGrpSpPr/>
          <p:nvPr/>
        </p:nvGrpSpPr>
        <p:grpSpPr>
          <a:xfrm>
            <a:off x="5486396" y="3813072"/>
            <a:ext cx="4895884" cy="2214578"/>
            <a:chOff x="3962396" y="3857628"/>
            <a:chExt cx="4895884" cy="2214578"/>
          </a:xfrm>
        </p:grpSpPr>
        <p:sp>
          <p:nvSpPr>
            <p:cNvPr id="36" name="圆角矩形 31"/>
            <p:cNvSpPr/>
            <p:nvPr/>
          </p:nvSpPr>
          <p:spPr>
            <a:xfrm>
              <a:off x="3968386" y="3857628"/>
              <a:ext cx="2746754" cy="141129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FF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29"/>
            <p:cNvSpPr txBox="1"/>
            <p:nvPr/>
          </p:nvSpPr>
          <p:spPr>
            <a:xfrm>
              <a:off x="7072330" y="5029154"/>
              <a:ext cx="17859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两个连通分量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圆角矩形 32"/>
            <p:cNvSpPr/>
            <p:nvPr/>
          </p:nvSpPr>
          <p:spPr>
            <a:xfrm>
              <a:off x="3962396" y="5357826"/>
              <a:ext cx="2752744" cy="71438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FF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直接连接符 38"/>
            <p:cNvCxnSpPr>
              <a:stCxn id="36" idx="3"/>
            </p:cNvCxnSpPr>
            <p:nvPr/>
          </p:nvCxnSpPr>
          <p:spPr>
            <a:xfrm>
              <a:off x="6715140" y="4563277"/>
              <a:ext cx="1039460" cy="508797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38" idx="3"/>
            </p:cNvCxnSpPr>
            <p:nvPr/>
          </p:nvCxnSpPr>
          <p:spPr>
            <a:xfrm flipV="1">
              <a:off x="6715140" y="5429264"/>
              <a:ext cx="962032" cy="285752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33"/>
          <p:cNvSpPr txBox="1"/>
          <p:nvPr/>
        </p:nvSpPr>
        <p:spPr>
          <a:xfrm>
            <a:off x="916745" y="919683"/>
            <a:ext cx="3643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8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、连通、连通图和连通分量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992" y="2793972"/>
            <a:ext cx="4305899" cy="4305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7"/>
          <p:cNvGrpSpPr/>
          <p:nvPr/>
        </p:nvGrpSpPr>
        <p:grpSpPr>
          <a:xfrm>
            <a:off x="983432" y="1052736"/>
            <a:ext cx="1000100" cy="785817"/>
            <a:chOff x="5703182" y="3835411"/>
            <a:chExt cx="1238250" cy="1236663"/>
          </a:xfrm>
        </p:grpSpPr>
        <p:grpSp>
          <p:nvGrpSpPr>
            <p:cNvPr id="54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56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Oval 21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Text Box 23"/>
            <p:cNvSpPr txBox="1">
              <a:spLocks noChangeArrowheads="1"/>
            </p:cNvSpPr>
            <p:nvPr/>
          </p:nvSpPr>
          <p:spPr bwMode="gray">
            <a:xfrm>
              <a:off x="5767676" y="4154859"/>
              <a:ext cx="1082674" cy="62757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67608" y="1775764"/>
            <a:ext cx="7572428" cy="4113556"/>
            <a:chOff x="928662" y="1142984"/>
            <a:chExt cx="7572428" cy="4113556"/>
          </a:xfrm>
          <a:effectLst/>
        </p:grpSpPr>
        <p:sp>
          <p:nvSpPr>
            <p:cNvPr id="51" name="TextBox 2"/>
            <p:cNvSpPr txBox="1"/>
            <p:nvPr/>
          </p:nvSpPr>
          <p:spPr>
            <a:xfrm>
              <a:off x="928662" y="1142984"/>
              <a:ext cx="7572428" cy="101473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设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是一个非连通无向图，有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15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条边，则该图至少有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  )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个顶点。</a:t>
              </a:r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A. 5	  B. 6		C. 7		D. 15</a:t>
              </a:r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TextBox 3"/>
            <p:cNvSpPr txBox="1"/>
            <p:nvPr/>
          </p:nvSpPr>
          <p:spPr>
            <a:xfrm>
              <a:off x="1285852" y="4857760"/>
              <a:ext cx="164307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答案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为</a:t>
              </a:r>
              <a:r>
                <a:rPr lang="en-US" altLang="zh-CN" sz="20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。</a:t>
              </a:r>
              <a:endPara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TextBox 10"/>
            <p:cNvSpPr txBox="1"/>
            <p:nvPr/>
          </p:nvSpPr>
          <p:spPr>
            <a:xfrm>
              <a:off x="1071538" y="2428868"/>
              <a:ext cx="6929486" cy="2241550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44000" tIns="108000" bIns="108000" rtlCol="0">
              <a:spAutoFit/>
            </a:bodyPr>
            <a:lstStyle/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要使顶点个数最少并且为</a:t>
              </a:r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非连通无向图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，图由两个连通分量构成：</a:t>
              </a:r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完全无向图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单个顶点。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完全无向图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：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-1)/2=15 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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 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n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=6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。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单个顶点：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个顶点。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对应的图有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6+1=7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个顶点。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498" y="836712"/>
            <a:ext cx="6497960" cy="64979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19537" y="1484785"/>
            <a:ext cx="8536017" cy="4673499"/>
            <a:chOff x="428596" y="909751"/>
            <a:chExt cx="8536017" cy="4673499"/>
          </a:xfrm>
        </p:grpSpPr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428596" y="909751"/>
              <a:ext cx="8536017" cy="1805940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44000" tIns="108000" bIns="108000">
              <a:spAutoFit/>
            </a:bodyPr>
            <a:lstStyle/>
            <a:p>
              <a:pPr algn="l">
                <a:lnSpc>
                  <a:spcPts val="2800"/>
                </a:lnSpc>
                <a:spcBef>
                  <a:spcPts val="600"/>
                </a:spcBef>
              </a:pP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有向图中：</a:t>
              </a:r>
              <a:endPara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若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从顶点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到顶点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有路径，则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称从顶点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连通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若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图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中的任意两个顶点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和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都连通，即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从顶点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和从顶点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都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存在路径，则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称图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强连通图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。     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1" name="组合 22"/>
            <p:cNvGrpSpPr/>
            <p:nvPr/>
          </p:nvGrpSpPr>
          <p:grpSpPr>
            <a:xfrm>
              <a:off x="857224" y="2905139"/>
              <a:ext cx="2214578" cy="2678111"/>
              <a:chOff x="857224" y="3762395"/>
              <a:chExt cx="2914650" cy="3224137"/>
            </a:xfrm>
          </p:grpSpPr>
          <p:sp>
            <p:nvSpPr>
              <p:cNvPr id="12" name="Freeform 10"/>
              <p:cNvSpPr/>
              <p:nvPr/>
            </p:nvSpPr>
            <p:spPr bwMode="auto">
              <a:xfrm>
                <a:off x="1296961" y="5083195"/>
                <a:ext cx="715963" cy="6826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51" y="430"/>
                  </a:cxn>
                </a:cxnLst>
                <a:rect l="0" t="0" r="r" b="b"/>
                <a:pathLst>
                  <a:path w="451" h="430">
                    <a:moveTo>
                      <a:pt x="0" y="0"/>
                    </a:moveTo>
                    <a:lnTo>
                      <a:pt x="451" y="430"/>
                    </a:lnTo>
                  </a:path>
                </a:pathLst>
              </a:custGeom>
              <a:ln>
                <a:headEnd type="none" w="sm" len="sm"/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Freeform 11"/>
              <p:cNvSpPr/>
              <p:nvPr/>
            </p:nvSpPr>
            <p:spPr bwMode="auto">
              <a:xfrm>
                <a:off x="2500298" y="5126057"/>
                <a:ext cx="874701" cy="660397"/>
              </a:xfrm>
              <a:custGeom>
                <a:avLst/>
                <a:gdLst/>
                <a:ahLst/>
                <a:cxnLst>
                  <a:cxn ang="0">
                    <a:pos x="0" y="430"/>
                  </a:cxn>
                  <a:cxn ang="0">
                    <a:pos x="505" y="0"/>
                  </a:cxn>
                </a:cxnLst>
                <a:rect l="0" t="0" r="r" b="b"/>
                <a:pathLst>
                  <a:path w="505" h="430">
                    <a:moveTo>
                      <a:pt x="0" y="430"/>
                    </a:moveTo>
                    <a:lnTo>
                      <a:pt x="505" y="0"/>
                    </a:lnTo>
                  </a:path>
                </a:pathLst>
              </a:custGeom>
              <a:ln>
                <a:headEnd type="none" w="med" len="lg"/>
                <a:tailEnd type="arrow" w="sm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Oval 12"/>
              <p:cNvSpPr>
                <a:spLocks noChangeArrowheads="1"/>
              </p:cNvSpPr>
              <p:nvPr/>
            </p:nvSpPr>
            <p:spPr bwMode="auto">
              <a:xfrm>
                <a:off x="1971649" y="3762395"/>
                <a:ext cx="584200" cy="57150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3187674" y="4584720"/>
                <a:ext cx="584200" cy="57308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Oval 14"/>
              <p:cNvSpPr>
                <a:spLocks noChangeArrowheads="1"/>
              </p:cNvSpPr>
              <p:nvPr/>
            </p:nvSpPr>
            <p:spPr bwMode="auto">
              <a:xfrm>
                <a:off x="857224" y="4584720"/>
                <a:ext cx="584200" cy="573087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Oval 15"/>
              <p:cNvSpPr>
                <a:spLocks noChangeArrowheads="1"/>
              </p:cNvSpPr>
              <p:nvPr/>
            </p:nvSpPr>
            <p:spPr bwMode="auto">
              <a:xfrm>
                <a:off x="1974824" y="5646757"/>
                <a:ext cx="582612" cy="56832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 bwMode="auto">
              <a:xfrm>
                <a:off x="1284261" y="4119582"/>
                <a:ext cx="698500" cy="495300"/>
              </a:xfrm>
              <a:custGeom>
                <a:avLst/>
                <a:gdLst/>
                <a:ahLst/>
                <a:cxnLst>
                  <a:cxn ang="0">
                    <a:pos x="0" y="312"/>
                  </a:cxn>
                  <a:cxn ang="0">
                    <a:pos x="440" y="0"/>
                  </a:cxn>
                </a:cxnLst>
                <a:rect l="0" t="0" r="r" b="b"/>
                <a:pathLst>
                  <a:path w="440" h="312">
                    <a:moveTo>
                      <a:pt x="0" y="312"/>
                    </a:moveTo>
                    <a:lnTo>
                      <a:pt x="440" y="0"/>
                    </a:lnTo>
                  </a:path>
                </a:pathLst>
              </a:custGeom>
              <a:ln>
                <a:headEnd type="stealth" w="med" len="lg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Freeform 21"/>
              <p:cNvSpPr/>
              <p:nvPr/>
            </p:nvSpPr>
            <p:spPr bwMode="auto">
              <a:xfrm>
                <a:off x="2566961" y="4132282"/>
                <a:ext cx="698500" cy="558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0" y="352"/>
                  </a:cxn>
                </a:cxnLst>
                <a:rect l="0" t="0" r="r" b="b"/>
                <a:pathLst>
                  <a:path w="440" h="352">
                    <a:moveTo>
                      <a:pt x="0" y="0"/>
                    </a:moveTo>
                    <a:lnTo>
                      <a:pt x="440" y="352"/>
                    </a:lnTo>
                  </a:path>
                </a:pathLst>
              </a:custGeom>
              <a:ln>
                <a:headEnd type="stealth" w="med" len="lg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TextBox 21"/>
              <p:cNvSpPr txBox="1"/>
              <p:nvPr/>
            </p:nvSpPr>
            <p:spPr>
              <a:xfrm>
                <a:off x="1139287" y="6543141"/>
                <a:ext cx="2369418" cy="443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一个强连通图</a:t>
                </a:r>
                <a:endPara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1" name="组合 24"/>
            <p:cNvGrpSpPr/>
            <p:nvPr/>
          </p:nvGrpSpPr>
          <p:grpSpPr>
            <a:xfrm>
              <a:off x="4929190" y="3167851"/>
              <a:ext cx="2143140" cy="2377216"/>
              <a:chOff x="4929190" y="3055951"/>
              <a:chExt cx="2914650" cy="3188442"/>
            </a:xfrm>
          </p:grpSpPr>
          <p:sp>
            <p:nvSpPr>
              <p:cNvPr id="22" name="Line 1029"/>
              <p:cNvSpPr>
                <a:spLocks noChangeShapeType="1"/>
              </p:cNvSpPr>
              <p:nvPr/>
            </p:nvSpPr>
            <p:spPr bwMode="auto">
              <a:xfrm>
                <a:off x="5518153" y="4179901"/>
                <a:ext cx="1746250" cy="0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Oval 1032"/>
              <p:cNvSpPr>
                <a:spLocks noChangeArrowheads="1"/>
              </p:cNvSpPr>
              <p:nvPr/>
            </p:nvSpPr>
            <p:spPr bwMode="auto">
              <a:xfrm>
                <a:off x="6043615" y="3055951"/>
                <a:ext cx="584200" cy="5715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Oval 1033"/>
              <p:cNvSpPr>
                <a:spLocks noChangeArrowheads="1"/>
              </p:cNvSpPr>
              <p:nvPr/>
            </p:nvSpPr>
            <p:spPr bwMode="auto">
              <a:xfrm>
                <a:off x="7259640" y="3878276"/>
                <a:ext cx="584200" cy="57308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Oval 1034"/>
              <p:cNvSpPr>
                <a:spLocks noChangeArrowheads="1"/>
              </p:cNvSpPr>
              <p:nvPr/>
            </p:nvSpPr>
            <p:spPr bwMode="auto">
              <a:xfrm>
                <a:off x="4929190" y="3878276"/>
                <a:ext cx="584200" cy="57308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6" name="Oval 1035"/>
              <p:cNvSpPr>
                <a:spLocks noChangeArrowheads="1"/>
              </p:cNvSpPr>
              <p:nvPr/>
            </p:nvSpPr>
            <p:spPr bwMode="auto">
              <a:xfrm>
                <a:off x="6046790" y="4789501"/>
                <a:ext cx="582613" cy="56832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7" name="Freeform 1036"/>
              <p:cNvSpPr/>
              <p:nvPr/>
            </p:nvSpPr>
            <p:spPr bwMode="auto">
              <a:xfrm>
                <a:off x="5386390" y="3413138"/>
                <a:ext cx="668338" cy="498475"/>
              </a:xfrm>
              <a:custGeom>
                <a:avLst/>
                <a:gdLst/>
                <a:ahLst/>
                <a:cxnLst>
                  <a:cxn ang="0">
                    <a:pos x="0" y="314"/>
                  </a:cxn>
                  <a:cxn ang="0">
                    <a:pos x="421" y="0"/>
                  </a:cxn>
                </a:cxnLst>
                <a:rect l="0" t="0" r="r" b="b"/>
                <a:pathLst>
                  <a:path w="421" h="314">
                    <a:moveTo>
                      <a:pt x="0" y="314"/>
                    </a:moveTo>
                    <a:lnTo>
                      <a:pt x="421" y="0"/>
                    </a:lnTo>
                  </a:path>
                </a:pathLst>
              </a:custGeom>
              <a:ln>
                <a:headEnd type="stealth" w="med" len="lg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Freeform 1037"/>
              <p:cNvSpPr/>
              <p:nvPr/>
            </p:nvSpPr>
            <p:spPr bwMode="auto">
              <a:xfrm>
                <a:off x="6638928" y="3425838"/>
                <a:ext cx="698500" cy="558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0" y="352"/>
                  </a:cxn>
                </a:cxnLst>
                <a:rect l="0" t="0" r="r" b="b"/>
                <a:pathLst>
                  <a:path w="440" h="352">
                    <a:moveTo>
                      <a:pt x="0" y="0"/>
                    </a:moveTo>
                    <a:lnTo>
                      <a:pt x="440" y="352"/>
                    </a:lnTo>
                  </a:path>
                </a:pathLst>
              </a:custGeom>
              <a:ln>
                <a:headEnd type="stealth" w="med" len="lg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5123500" y="5738805"/>
                <a:ext cx="2557459" cy="505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一个非强连通图</a:t>
                </a:r>
                <a:endPara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0" name="任意多边形 25"/>
            <p:cNvSpPr/>
            <p:nvPr/>
          </p:nvSpPr>
          <p:spPr>
            <a:xfrm>
              <a:off x="1428728" y="3500438"/>
              <a:ext cx="1016669" cy="808121"/>
            </a:xfrm>
            <a:custGeom>
              <a:avLst/>
              <a:gdLst>
                <a:gd name="connsiteX0" fmla="*/ 992606 w 1016669"/>
                <a:gd name="connsiteY0" fmla="*/ 260684 h 808121"/>
                <a:gd name="connsiteX1" fmla="*/ 583532 w 1016669"/>
                <a:gd name="connsiteY1" fmla="*/ 32084 h 808121"/>
                <a:gd name="connsiteX2" fmla="*/ 150395 w 1016669"/>
                <a:gd name="connsiteY2" fmla="*/ 68179 h 808121"/>
                <a:gd name="connsiteX3" fmla="*/ 6016 w 1016669"/>
                <a:gd name="connsiteY3" fmla="*/ 332873 h 808121"/>
                <a:gd name="connsiteX4" fmla="*/ 114301 w 1016669"/>
                <a:gd name="connsiteY4" fmla="*/ 561473 h 808121"/>
                <a:gd name="connsiteX5" fmla="*/ 595564 w 1016669"/>
                <a:gd name="connsiteY5" fmla="*/ 802105 h 808121"/>
                <a:gd name="connsiteX6" fmla="*/ 1016669 w 1016669"/>
                <a:gd name="connsiteY6" fmla="*/ 525379 h 8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6669" h="808121">
                  <a:moveTo>
                    <a:pt x="992606" y="260684"/>
                  </a:moveTo>
                  <a:cubicBezTo>
                    <a:pt x="858253" y="162426"/>
                    <a:pt x="723901" y="64168"/>
                    <a:pt x="583532" y="32084"/>
                  </a:cubicBezTo>
                  <a:cubicBezTo>
                    <a:pt x="443164" y="0"/>
                    <a:pt x="246648" y="18048"/>
                    <a:pt x="150395" y="68179"/>
                  </a:cubicBezTo>
                  <a:cubicBezTo>
                    <a:pt x="54142" y="118310"/>
                    <a:pt x="12032" y="250657"/>
                    <a:pt x="6016" y="332873"/>
                  </a:cubicBezTo>
                  <a:cubicBezTo>
                    <a:pt x="0" y="415089"/>
                    <a:pt x="16043" y="483268"/>
                    <a:pt x="114301" y="561473"/>
                  </a:cubicBezTo>
                  <a:cubicBezTo>
                    <a:pt x="212559" y="639678"/>
                    <a:pt x="445169" y="808121"/>
                    <a:pt x="595564" y="802105"/>
                  </a:cubicBezTo>
                  <a:cubicBezTo>
                    <a:pt x="745959" y="796089"/>
                    <a:pt x="881314" y="660734"/>
                    <a:pt x="1016669" y="525379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extBox 27"/>
          <p:cNvSpPr txBox="1"/>
          <p:nvPr/>
        </p:nvSpPr>
        <p:spPr>
          <a:xfrm>
            <a:off x="983432" y="947269"/>
            <a:ext cx="41434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、强连通图和强连通分量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106956"/>
            <a:ext cx="5083584" cy="5083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911424" y="1033572"/>
            <a:ext cx="1640011" cy="1489175"/>
            <a:chOff x="552422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17" name="组合 79"/>
            <p:cNvGrpSpPr/>
            <p:nvPr/>
          </p:nvGrpSpPr>
          <p:grpSpPr bwMode="auto">
            <a:xfrm>
              <a:off x="639103" y="500043"/>
              <a:ext cx="1289687" cy="1346106"/>
              <a:chOff x="6372294" y="2488774"/>
              <a:chExt cx="2520450" cy="2513016"/>
            </a:xfrm>
            <a:grpFill/>
          </p:grpSpPr>
          <p:sp>
            <p:nvSpPr>
              <p:cNvPr id="20" name="任意多边形 82"/>
              <p:cNvSpPr/>
              <p:nvPr/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任意多边形 83"/>
              <p:cNvSpPr/>
              <p:nvPr/>
            </p:nvSpPr>
            <p:spPr>
              <a:xfrm rot="16377237">
                <a:off x="6372293" y="2510364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文本框 20"/>
            <p:cNvSpPr txBox="1">
              <a:spLocks noChangeArrowheads="1"/>
            </p:cNvSpPr>
            <p:nvPr/>
          </p:nvSpPr>
          <p:spPr bwMode="auto">
            <a:xfrm>
              <a:off x="552422" y="1161620"/>
              <a:ext cx="1482451" cy="30479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CONTENTS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20"/>
            <p:cNvSpPr txBox="1">
              <a:spLocks noChangeArrowheads="1"/>
            </p:cNvSpPr>
            <p:nvPr/>
          </p:nvSpPr>
          <p:spPr bwMode="auto">
            <a:xfrm>
              <a:off x="913620" y="785794"/>
              <a:ext cx="729422" cy="3329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z="1800" spc="150" dirty="0">
                  <a:ln w="11430"/>
                  <a:solidFill>
                    <a:schemeClr val="bg1"/>
                  </a:solidFill>
                </a:rPr>
                <a:t>提纲</a:t>
              </a:r>
              <a:endParaRPr lang="zh-CN" altLang="en-US" sz="1800" spc="150" dirty="0">
                <a:ln w="11430"/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70" y="-29"/>
            <a:ext cx="2304256" cy="583565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zh-CN" altLang="en-US" sz="32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图</a:t>
            </a:r>
            <a:endParaRPr lang="zh-CN" altLang="en-US" sz="3200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17673" y="1011214"/>
            <a:ext cx="5658647" cy="5625276"/>
            <a:chOff x="3931983" y="1033572"/>
            <a:chExt cx="5556653" cy="5625276"/>
          </a:xfrm>
        </p:grpSpPr>
        <p:sp>
          <p:nvSpPr>
            <p:cNvPr id="10" name="Rectangle 6" descr="新闻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3935760" y="1033572"/>
              <a:ext cx="5552876" cy="475615"/>
            </a:xfrm>
            <a:prstGeom prst="rect">
              <a:avLst/>
            </a:prstGeom>
            <a:solidFill>
              <a:srgbClr val="F3980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288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500" spc="50" dirty="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8.1 </a:t>
              </a:r>
              <a:r>
                <a:rPr lang="zh-CN" altLang="en-US" sz="2500" spc="50" dirty="0">
                  <a:ln w="11430"/>
                  <a:solidFill>
                    <a:schemeClr val="tx1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图的基本概念 </a:t>
              </a:r>
              <a:endParaRPr lang="zh-CN" altLang="en-US" sz="2500" spc="50" dirty="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Rectangle 4" descr="新闻纸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3952123" y="2707050"/>
              <a:ext cx="5536513" cy="475615"/>
            </a:xfrm>
            <a:prstGeom prst="rect">
              <a:avLst/>
            </a:prstGeom>
            <a:solidFill>
              <a:srgbClr val="F3980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288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500" spc="50" dirty="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8.3 </a:t>
              </a:r>
              <a:r>
                <a:rPr lang="zh-CN" altLang="en-US" sz="2500" spc="50" dirty="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图的遍历</a:t>
              </a:r>
              <a:endParaRPr lang="zh-CN" altLang="en-US" sz="2500" spc="50" dirty="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Rectangle 4" descr="新闻纸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3935760" y="3597111"/>
              <a:ext cx="5536513" cy="475615"/>
            </a:xfrm>
            <a:prstGeom prst="rect">
              <a:avLst/>
            </a:prstGeom>
            <a:solidFill>
              <a:srgbClr val="DFE1E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288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500" spc="50" dirty="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8.4 </a:t>
              </a:r>
              <a:r>
                <a:rPr lang="zh-CN" altLang="en-US" sz="2500" spc="50" dirty="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生成树和最小生成树</a:t>
              </a:r>
              <a:endParaRPr lang="zh-CN" altLang="en-US" sz="25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6" descr="新闻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3931983" y="4487172"/>
              <a:ext cx="5536513" cy="475615"/>
            </a:xfrm>
            <a:prstGeom prst="rect">
              <a:avLst/>
            </a:prstGeom>
            <a:solidFill>
              <a:srgbClr val="F3980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288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500" spc="50" dirty="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8.5 </a:t>
              </a:r>
              <a:r>
                <a:rPr lang="zh-CN" altLang="en-US" sz="2500" spc="50" dirty="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最短路径</a:t>
              </a:r>
              <a:endParaRPr lang="zh-CN" altLang="en-US" sz="2500" spc="50" dirty="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Rectangle 4" descr="新闻纸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3964160" y="6183233"/>
              <a:ext cx="5524475" cy="475615"/>
            </a:xfrm>
            <a:prstGeom prst="rect">
              <a:avLst/>
            </a:prstGeom>
            <a:solidFill>
              <a:srgbClr val="F3980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288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500" spc="50" dirty="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8.7 AOE</a:t>
              </a:r>
              <a:r>
                <a:rPr lang="zh-CN" altLang="en-US" sz="2500" spc="50" dirty="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网与关键路径</a:t>
              </a:r>
              <a:endParaRPr lang="zh-CN" altLang="en-US" sz="2500" spc="50" dirty="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Rectangle 4" descr="新闻纸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3964160" y="5347374"/>
              <a:ext cx="5504335" cy="475615"/>
            </a:xfrm>
            <a:prstGeom prst="rect">
              <a:avLst/>
            </a:prstGeom>
            <a:solidFill>
              <a:srgbClr val="DFE1E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288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500" spc="50" dirty="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8.6 </a:t>
              </a:r>
              <a:r>
                <a:rPr lang="zh-CN" altLang="en-US" sz="2500" spc="50" dirty="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拓扑排序</a:t>
              </a:r>
              <a:endParaRPr lang="zh-CN" altLang="en-US" sz="25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4" descr="新闻纸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3944020" y="1883322"/>
              <a:ext cx="5544616" cy="475615"/>
            </a:xfrm>
            <a:prstGeom prst="rect">
              <a:avLst/>
            </a:prstGeom>
            <a:solidFill>
              <a:srgbClr val="DFE1E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288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500" spc="50" dirty="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8.2 </a:t>
              </a:r>
              <a:r>
                <a:rPr lang="zh-CN" altLang="en-US" sz="2500" spc="50" dirty="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图的存储结构和基本运算算法</a:t>
              </a:r>
              <a:endParaRPr lang="zh-CN" altLang="en-US" sz="25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1775520" y="1011362"/>
            <a:ext cx="8321703" cy="136969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marL="342900" indent="-3429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有向图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中的极大强连通子图称为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强连通分量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强连通图只有一个强连通分量，即本身。非强连通图有多个强连通分量。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7" name="组合 21"/>
          <p:cNvGrpSpPr/>
          <p:nvPr/>
        </p:nvGrpSpPr>
        <p:grpSpPr>
          <a:xfrm>
            <a:off x="2952728" y="3000372"/>
            <a:ext cx="2143140" cy="2475268"/>
            <a:chOff x="4929190" y="3055951"/>
            <a:chExt cx="2914650" cy="2956021"/>
          </a:xfrm>
        </p:grpSpPr>
        <p:sp>
          <p:nvSpPr>
            <p:cNvPr id="18" name="Line 1029"/>
            <p:cNvSpPr>
              <a:spLocks noChangeShapeType="1"/>
            </p:cNvSpPr>
            <p:nvPr/>
          </p:nvSpPr>
          <p:spPr bwMode="auto">
            <a:xfrm>
              <a:off x="5518153" y="4179901"/>
              <a:ext cx="1746250" cy="0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Oval 1032"/>
            <p:cNvSpPr>
              <a:spLocks noChangeArrowheads="1"/>
            </p:cNvSpPr>
            <p:nvPr/>
          </p:nvSpPr>
          <p:spPr bwMode="auto">
            <a:xfrm>
              <a:off x="6043615" y="3055951"/>
              <a:ext cx="584200" cy="5715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Oval 1033"/>
            <p:cNvSpPr>
              <a:spLocks noChangeArrowheads="1"/>
            </p:cNvSpPr>
            <p:nvPr/>
          </p:nvSpPr>
          <p:spPr bwMode="auto">
            <a:xfrm>
              <a:off x="7259640" y="3878276"/>
              <a:ext cx="584200" cy="57308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Oval 1034"/>
            <p:cNvSpPr>
              <a:spLocks noChangeArrowheads="1"/>
            </p:cNvSpPr>
            <p:nvPr/>
          </p:nvSpPr>
          <p:spPr bwMode="auto">
            <a:xfrm>
              <a:off x="4929190" y="3878276"/>
              <a:ext cx="584200" cy="57308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Oval 1035"/>
            <p:cNvSpPr>
              <a:spLocks noChangeArrowheads="1"/>
            </p:cNvSpPr>
            <p:nvPr/>
          </p:nvSpPr>
          <p:spPr bwMode="auto">
            <a:xfrm>
              <a:off x="6046790" y="4789501"/>
              <a:ext cx="582613" cy="56832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Freeform 1036"/>
            <p:cNvSpPr/>
            <p:nvPr/>
          </p:nvSpPr>
          <p:spPr bwMode="auto">
            <a:xfrm>
              <a:off x="5386390" y="3413138"/>
              <a:ext cx="668338" cy="498475"/>
            </a:xfrm>
            <a:custGeom>
              <a:avLst/>
              <a:gdLst/>
              <a:ahLst/>
              <a:cxnLst>
                <a:cxn ang="0">
                  <a:pos x="0" y="314"/>
                </a:cxn>
                <a:cxn ang="0">
                  <a:pos x="421" y="0"/>
                </a:cxn>
              </a:cxnLst>
              <a:rect l="0" t="0" r="r" b="b"/>
              <a:pathLst>
                <a:path w="421" h="314">
                  <a:moveTo>
                    <a:pt x="0" y="314"/>
                  </a:moveTo>
                  <a:lnTo>
                    <a:pt x="421" y="0"/>
                  </a:lnTo>
                </a:path>
              </a:pathLst>
            </a:custGeom>
            <a:ln>
              <a:headEnd type="stealth" w="med" len="lg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Freeform 1037"/>
            <p:cNvSpPr/>
            <p:nvPr/>
          </p:nvSpPr>
          <p:spPr bwMode="auto">
            <a:xfrm>
              <a:off x="6638928" y="3425838"/>
              <a:ext cx="698500" cy="55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0" y="352"/>
                </a:cxn>
              </a:cxnLst>
              <a:rect l="0" t="0" r="r" b="b"/>
              <a:pathLst>
                <a:path w="440" h="352">
                  <a:moveTo>
                    <a:pt x="0" y="0"/>
                  </a:moveTo>
                  <a:lnTo>
                    <a:pt x="440" y="352"/>
                  </a:lnTo>
                </a:path>
              </a:pathLst>
            </a:custGeom>
            <a:ln>
              <a:headEnd type="stealth" w="med" len="lg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TextBox 29"/>
            <p:cNvSpPr txBox="1"/>
            <p:nvPr/>
          </p:nvSpPr>
          <p:spPr>
            <a:xfrm>
              <a:off x="5026345" y="5572140"/>
              <a:ext cx="2623185" cy="4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一个非强连通图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6" name="组合 30"/>
          <p:cNvGrpSpPr/>
          <p:nvPr/>
        </p:nvGrpSpPr>
        <p:grpSpPr>
          <a:xfrm>
            <a:off x="2738415" y="2643182"/>
            <a:ext cx="5147449" cy="2438416"/>
            <a:chOff x="3918348" y="3633790"/>
            <a:chExt cx="4756504" cy="2438416"/>
          </a:xfrm>
        </p:grpSpPr>
        <p:sp>
          <p:nvSpPr>
            <p:cNvPr id="27" name="TextBox 31"/>
            <p:cNvSpPr txBox="1"/>
            <p:nvPr/>
          </p:nvSpPr>
          <p:spPr>
            <a:xfrm>
              <a:off x="6756878" y="5029154"/>
              <a:ext cx="191797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两个强连通分量</a:t>
              </a:r>
              <a:endParaRPr lang="zh-CN" altLang="en-US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圆角矩形 32"/>
            <p:cNvSpPr/>
            <p:nvPr/>
          </p:nvSpPr>
          <p:spPr>
            <a:xfrm>
              <a:off x="3929058" y="3633790"/>
              <a:ext cx="2563770" cy="1635136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FF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圆角矩形 33"/>
            <p:cNvSpPr/>
            <p:nvPr/>
          </p:nvSpPr>
          <p:spPr>
            <a:xfrm>
              <a:off x="3918348" y="5357826"/>
              <a:ext cx="2574480" cy="71438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FF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直接连接符 29"/>
            <p:cNvCxnSpPr>
              <a:stCxn id="28" idx="3"/>
            </p:cNvCxnSpPr>
            <p:nvPr/>
          </p:nvCxnSpPr>
          <p:spPr>
            <a:xfrm>
              <a:off x="6492829" y="4451358"/>
              <a:ext cx="726136" cy="611192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29" idx="3"/>
            </p:cNvCxnSpPr>
            <p:nvPr/>
          </p:nvCxnSpPr>
          <p:spPr>
            <a:xfrm flipV="1">
              <a:off x="6492829" y="5419740"/>
              <a:ext cx="726136" cy="295276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64" y="1127090"/>
            <a:ext cx="5914992" cy="5914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986787" y="930206"/>
            <a:ext cx="4786346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在一个非强连通中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找强连通分量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的方法：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2133100" y="1298289"/>
            <a:ext cx="8143932" cy="160083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在图中找有向环。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扩展该有向环：如果某个顶点到该环中任一顶点有路径，并且该环中任一顶点到这个顶点也有路径，则加入这个顶点。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任意多边形 37"/>
          <p:cNvSpPr/>
          <p:nvPr/>
        </p:nvSpPr>
        <p:spPr>
          <a:xfrm>
            <a:off x="3251764" y="3665063"/>
            <a:ext cx="785350" cy="274621"/>
          </a:xfrm>
          <a:custGeom>
            <a:avLst/>
            <a:gdLst>
              <a:gd name="connsiteX0" fmla="*/ 848783 w 1077383"/>
              <a:gd name="connsiteY0" fmla="*/ 80433 h 353483"/>
              <a:gd name="connsiteX1" fmla="*/ 505883 w 1077383"/>
              <a:gd name="connsiteY1" fmla="*/ 4233 h 353483"/>
              <a:gd name="connsiteX2" fmla="*/ 48683 w 1077383"/>
              <a:gd name="connsiteY2" fmla="*/ 105833 h 353483"/>
              <a:gd name="connsiteX3" fmla="*/ 213783 w 1077383"/>
              <a:gd name="connsiteY3" fmla="*/ 309033 h 353483"/>
              <a:gd name="connsiteX4" fmla="*/ 721783 w 1077383"/>
              <a:gd name="connsiteY4" fmla="*/ 334433 h 353483"/>
              <a:gd name="connsiteX5" fmla="*/ 1077383 w 1077383"/>
              <a:gd name="connsiteY5" fmla="*/ 194733 h 353483"/>
              <a:gd name="connsiteX0-1" fmla="*/ 848783 w 1077383"/>
              <a:gd name="connsiteY0-2" fmla="*/ 80433 h 353483"/>
              <a:gd name="connsiteX1-3" fmla="*/ 505883 w 1077383"/>
              <a:gd name="connsiteY1-4" fmla="*/ 4233 h 353483"/>
              <a:gd name="connsiteX2-5" fmla="*/ 48683 w 1077383"/>
              <a:gd name="connsiteY2-6" fmla="*/ 105833 h 353483"/>
              <a:gd name="connsiteX3-7" fmla="*/ 213783 w 1077383"/>
              <a:gd name="connsiteY3-8" fmla="*/ 309033 h 353483"/>
              <a:gd name="connsiteX4-9" fmla="*/ 721783 w 1077383"/>
              <a:gd name="connsiteY4-10" fmla="*/ 334433 h 353483"/>
              <a:gd name="connsiteX5-11" fmla="*/ 1077383 w 1077383"/>
              <a:gd name="connsiteY5-12" fmla="*/ 194733 h 3534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77383" h="353483">
                <a:moveTo>
                  <a:pt x="848783" y="80433"/>
                </a:moveTo>
                <a:cubicBezTo>
                  <a:pt x="744008" y="40216"/>
                  <a:pt x="639233" y="0"/>
                  <a:pt x="505883" y="4233"/>
                </a:cubicBezTo>
                <a:cubicBezTo>
                  <a:pt x="372533" y="8466"/>
                  <a:pt x="97366" y="55033"/>
                  <a:pt x="48683" y="105833"/>
                </a:cubicBezTo>
                <a:cubicBezTo>
                  <a:pt x="0" y="156633"/>
                  <a:pt x="101600" y="270933"/>
                  <a:pt x="213783" y="309033"/>
                </a:cubicBezTo>
                <a:cubicBezTo>
                  <a:pt x="325966" y="347133"/>
                  <a:pt x="577850" y="353483"/>
                  <a:pt x="721783" y="334433"/>
                </a:cubicBezTo>
                <a:cubicBezTo>
                  <a:pt x="865716" y="315383"/>
                  <a:pt x="971549" y="255058"/>
                  <a:pt x="1077383" y="194733"/>
                </a:cubicBezTo>
              </a:path>
            </a:pathLst>
          </a:custGeom>
          <a:ln>
            <a:tailEnd type="stealth" w="med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" name="组合 40"/>
          <p:cNvGrpSpPr/>
          <p:nvPr/>
        </p:nvGrpSpPr>
        <p:grpSpPr>
          <a:xfrm>
            <a:off x="2567608" y="3094591"/>
            <a:ext cx="2143140" cy="2998847"/>
            <a:chOff x="928663" y="2441527"/>
            <a:chExt cx="2143140" cy="2998847"/>
          </a:xfrm>
        </p:grpSpPr>
        <p:sp>
          <p:nvSpPr>
            <p:cNvPr id="18" name="TextBox 29"/>
            <p:cNvSpPr txBox="1"/>
            <p:nvPr/>
          </p:nvSpPr>
          <p:spPr>
            <a:xfrm>
              <a:off x="1000100" y="5072074"/>
              <a:ext cx="200026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一个非强连通图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Line 1029"/>
            <p:cNvSpPr>
              <a:spLocks noChangeShapeType="1"/>
            </p:cNvSpPr>
            <p:nvPr/>
          </p:nvSpPr>
          <p:spPr bwMode="auto">
            <a:xfrm>
              <a:off x="1357983" y="3314723"/>
              <a:ext cx="1272916" cy="0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Oval 1032"/>
            <p:cNvSpPr>
              <a:spLocks noChangeArrowheads="1"/>
            </p:cNvSpPr>
            <p:nvPr/>
          </p:nvSpPr>
          <p:spPr bwMode="auto">
            <a:xfrm>
              <a:off x="1741015" y="2441527"/>
              <a:ext cx="425848" cy="44399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Oval 1033"/>
            <p:cNvSpPr>
              <a:spLocks noChangeArrowheads="1"/>
            </p:cNvSpPr>
            <p:nvPr/>
          </p:nvSpPr>
          <p:spPr bwMode="auto">
            <a:xfrm>
              <a:off x="2627427" y="3080391"/>
              <a:ext cx="425848" cy="44523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Oval 1034"/>
            <p:cNvSpPr>
              <a:spLocks noChangeArrowheads="1"/>
            </p:cNvSpPr>
            <p:nvPr/>
          </p:nvSpPr>
          <p:spPr bwMode="auto">
            <a:xfrm>
              <a:off x="928663" y="3080391"/>
              <a:ext cx="425848" cy="44523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Oval 1035"/>
            <p:cNvSpPr>
              <a:spLocks noChangeArrowheads="1"/>
            </p:cNvSpPr>
            <p:nvPr/>
          </p:nvSpPr>
          <p:spPr bwMode="auto">
            <a:xfrm>
              <a:off x="928663" y="3877165"/>
              <a:ext cx="424691" cy="44153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Freeform 1036"/>
            <p:cNvSpPr/>
            <p:nvPr/>
          </p:nvSpPr>
          <p:spPr bwMode="auto">
            <a:xfrm>
              <a:off x="1261936" y="2719025"/>
              <a:ext cx="487180" cy="387265"/>
            </a:xfrm>
            <a:custGeom>
              <a:avLst/>
              <a:gdLst/>
              <a:ahLst/>
              <a:cxnLst>
                <a:cxn ang="0">
                  <a:pos x="0" y="314"/>
                </a:cxn>
                <a:cxn ang="0">
                  <a:pos x="421" y="0"/>
                </a:cxn>
              </a:cxnLst>
              <a:rect l="0" t="0" r="r" b="b"/>
              <a:pathLst>
                <a:path w="421" h="314">
                  <a:moveTo>
                    <a:pt x="0" y="314"/>
                  </a:moveTo>
                  <a:lnTo>
                    <a:pt x="421" y="0"/>
                  </a:lnTo>
                </a:path>
              </a:pathLst>
            </a:custGeom>
            <a:ln>
              <a:headEnd type="stealth" w="med" len="lg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Freeform 1037"/>
            <p:cNvSpPr/>
            <p:nvPr/>
          </p:nvSpPr>
          <p:spPr bwMode="auto">
            <a:xfrm>
              <a:off x="2174964" y="2728892"/>
              <a:ext cx="509166" cy="4341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0" y="352"/>
                </a:cxn>
              </a:cxnLst>
              <a:rect l="0" t="0" r="r" b="b"/>
              <a:pathLst>
                <a:path w="440" h="352">
                  <a:moveTo>
                    <a:pt x="0" y="0"/>
                  </a:moveTo>
                  <a:lnTo>
                    <a:pt x="440" y="352"/>
                  </a:lnTo>
                </a:path>
              </a:pathLst>
            </a:custGeom>
            <a:ln>
              <a:headEnd type="stealth" w="med" len="lg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Oval 1035"/>
            <p:cNvSpPr>
              <a:spLocks noChangeArrowheads="1"/>
            </p:cNvSpPr>
            <p:nvPr/>
          </p:nvSpPr>
          <p:spPr bwMode="auto">
            <a:xfrm>
              <a:off x="2647112" y="3877165"/>
              <a:ext cx="424691" cy="44153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Oval 1035"/>
            <p:cNvSpPr>
              <a:spLocks noChangeArrowheads="1"/>
            </p:cNvSpPr>
            <p:nvPr/>
          </p:nvSpPr>
          <p:spPr bwMode="auto">
            <a:xfrm>
              <a:off x="1761850" y="4487667"/>
              <a:ext cx="424691" cy="44153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8" name="直接箭头连接符 27"/>
            <p:cNvCxnSpPr>
              <a:stCxn id="22" idx="4"/>
              <a:endCxn id="23" idx="0"/>
            </p:cNvCxnSpPr>
            <p:nvPr/>
          </p:nvCxnSpPr>
          <p:spPr>
            <a:xfrm rot="5400000">
              <a:off x="965527" y="3701105"/>
              <a:ext cx="351544" cy="578"/>
            </a:xfrm>
            <a:prstGeom prst="straightConnector1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3" idx="5"/>
              <a:endCxn id="27" idx="2"/>
            </p:cNvCxnSpPr>
            <p:nvPr/>
          </p:nvCxnSpPr>
          <p:spPr>
            <a:xfrm rot="16200000" flipH="1">
              <a:off x="1299305" y="4245888"/>
              <a:ext cx="454398" cy="470691"/>
            </a:xfrm>
            <a:prstGeom prst="straightConnector1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3" idx="6"/>
              <a:endCxn id="21" idx="3"/>
            </p:cNvCxnSpPr>
            <p:nvPr/>
          </p:nvCxnSpPr>
          <p:spPr>
            <a:xfrm flipV="1">
              <a:off x="1353354" y="3460419"/>
              <a:ext cx="1336437" cy="637513"/>
            </a:xfrm>
            <a:prstGeom prst="straightConnector1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21" idx="4"/>
              <a:endCxn id="26" idx="0"/>
            </p:cNvCxnSpPr>
            <p:nvPr/>
          </p:nvCxnSpPr>
          <p:spPr>
            <a:xfrm rot="16200000" flipH="1">
              <a:off x="2674132" y="3691840"/>
              <a:ext cx="351544" cy="19106"/>
            </a:xfrm>
            <a:prstGeom prst="straightConnector1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27" idx="6"/>
              <a:endCxn id="26" idx="3"/>
            </p:cNvCxnSpPr>
            <p:nvPr/>
          </p:nvCxnSpPr>
          <p:spPr>
            <a:xfrm flipV="1">
              <a:off x="2186541" y="4254035"/>
              <a:ext cx="522766" cy="454398"/>
            </a:xfrm>
            <a:prstGeom prst="straightConnector1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组合 64"/>
          <p:cNvGrpSpPr/>
          <p:nvPr/>
        </p:nvGrpSpPr>
        <p:grpSpPr>
          <a:xfrm>
            <a:off x="5925194" y="3166029"/>
            <a:ext cx="2857520" cy="3129581"/>
            <a:chOff x="4286248" y="2512965"/>
            <a:chExt cx="4011637" cy="3922834"/>
          </a:xfrm>
        </p:grpSpPr>
        <p:sp>
          <p:nvSpPr>
            <p:cNvPr id="34" name="TextBox 31"/>
            <p:cNvSpPr txBox="1"/>
            <p:nvPr/>
          </p:nvSpPr>
          <p:spPr>
            <a:xfrm>
              <a:off x="5456871" y="5974146"/>
              <a:ext cx="2640430" cy="461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个强连通分量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Line 1029"/>
            <p:cNvSpPr>
              <a:spLocks noChangeShapeType="1"/>
            </p:cNvSpPr>
            <p:nvPr/>
          </p:nvSpPr>
          <p:spPr bwMode="auto">
            <a:xfrm>
              <a:off x="5946781" y="3636915"/>
              <a:ext cx="1746250" cy="0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Oval 1032"/>
            <p:cNvSpPr>
              <a:spLocks noChangeArrowheads="1"/>
            </p:cNvSpPr>
            <p:nvPr/>
          </p:nvSpPr>
          <p:spPr bwMode="auto">
            <a:xfrm>
              <a:off x="6472243" y="2512965"/>
              <a:ext cx="584200" cy="5715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Oval 1033"/>
            <p:cNvSpPr>
              <a:spLocks noChangeArrowheads="1"/>
            </p:cNvSpPr>
            <p:nvPr/>
          </p:nvSpPr>
          <p:spPr bwMode="auto">
            <a:xfrm>
              <a:off x="7688268" y="3335290"/>
              <a:ext cx="584200" cy="57308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Oval 1034"/>
            <p:cNvSpPr>
              <a:spLocks noChangeArrowheads="1"/>
            </p:cNvSpPr>
            <p:nvPr/>
          </p:nvSpPr>
          <p:spPr bwMode="auto">
            <a:xfrm>
              <a:off x="5357818" y="3335290"/>
              <a:ext cx="584200" cy="57308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Oval 1035"/>
            <p:cNvSpPr>
              <a:spLocks noChangeArrowheads="1"/>
            </p:cNvSpPr>
            <p:nvPr/>
          </p:nvSpPr>
          <p:spPr bwMode="auto">
            <a:xfrm>
              <a:off x="5357818" y="4360873"/>
              <a:ext cx="582613" cy="56832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Freeform 1036"/>
            <p:cNvSpPr/>
            <p:nvPr/>
          </p:nvSpPr>
          <p:spPr bwMode="auto">
            <a:xfrm>
              <a:off x="5815018" y="2870152"/>
              <a:ext cx="668338" cy="498475"/>
            </a:xfrm>
            <a:custGeom>
              <a:avLst/>
              <a:gdLst/>
              <a:ahLst/>
              <a:cxnLst>
                <a:cxn ang="0">
                  <a:pos x="0" y="314"/>
                </a:cxn>
                <a:cxn ang="0">
                  <a:pos x="421" y="0"/>
                </a:cxn>
              </a:cxnLst>
              <a:rect l="0" t="0" r="r" b="b"/>
              <a:pathLst>
                <a:path w="421" h="314">
                  <a:moveTo>
                    <a:pt x="0" y="314"/>
                  </a:moveTo>
                  <a:lnTo>
                    <a:pt x="421" y="0"/>
                  </a:lnTo>
                </a:path>
              </a:pathLst>
            </a:custGeom>
            <a:ln>
              <a:headEnd type="stealth" w="med" len="lg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Freeform 1037"/>
            <p:cNvSpPr/>
            <p:nvPr/>
          </p:nvSpPr>
          <p:spPr bwMode="auto">
            <a:xfrm>
              <a:off x="7067556" y="2882852"/>
              <a:ext cx="698500" cy="558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0" y="352"/>
                </a:cxn>
              </a:cxnLst>
              <a:rect l="0" t="0" r="r" b="b"/>
              <a:pathLst>
                <a:path w="440" h="352">
                  <a:moveTo>
                    <a:pt x="0" y="0"/>
                  </a:moveTo>
                  <a:lnTo>
                    <a:pt x="440" y="352"/>
                  </a:lnTo>
                </a:path>
              </a:pathLst>
            </a:custGeom>
            <a:ln>
              <a:headEnd type="stealth" w="med" len="lg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Oval 1035"/>
            <p:cNvSpPr>
              <a:spLocks noChangeArrowheads="1"/>
            </p:cNvSpPr>
            <p:nvPr/>
          </p:nvSpPr>
          <p:spPr bwMode="auto">
            <a:xfrm>
              <a:off x="7715272" y="4360873"/>
              <a:ext cx="582613" cy="56832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Oval 1035"/>
            <p:cNvSpPr>
              <a:spLocks noChangeArrowheads="1"/>
            </p:cNvSpPr>
            <p:nvPr/>
          </p:nvSpPr>
          <p:spPr bwMode="auto">
            <a:xfrm>
              <a:off x="6500826" y="5146691"/>
              <a:ext cx="582613" cy="56832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4" name="直接箭头连接符 43"/>
            <p:cNvCxnSpPr>
              <a:stCxn id="38" idx="4"/>
              <a:endCxn id="39" idx="0"/>
            </p:cNvCxnSpPr>
            <p:nvPr/>
          </p:nvCxnSpPr>
          <p:spPr>
            <a:xfrm rot="5400000">
              <a:off x="5423274" y="4134229"/>
              <a:ext cx="452496" cy="793"/>
            </a:xfrm>
            <a:prstGeom prst="straightConnector1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9" idx="6"/>
              <a:endCxn id="37" idx="3"/>
            </p:cNvCxnSpPr>
            <p:nvPr/>
          </p:nvCxnSpPr>
          <p:spPr>
            <a:xfrm flipV="1">
              <a:off x="5940431" y="3824450"/>
              <a:ext cx="1833391" cy="820586"/>
            </a:xfrm>
            <a:prstGeom prst="straightConnector1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6" name="右箭头 63"/>
            <p:cNvSpPr/>
            <p:nvPr/>
          </p:nvSpPr>
          <p:spPr bwMode="auto">
            <a:xfrm>
              <a:off x="4286248" y="3857628"/>
              <a:ext cx="785818" cy="285752"/>
            </a:xfrm>
            <a:prstGeom prst="rightArrow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72" y="3237803"/>
            <a:ext cx="3791597" cy="37915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/>
          <p:nvPr/>
        </p:nvSpPr>
        <p:spPr>
          <a:xfrm>
            <a:off x="2166910" y="982793"/>
            <a:ext cx="7858180" cy="86042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【例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8.1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】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&gt;2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）个顶点的强连通图至少有多少条边？这样的有向图是什么形状？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238348" y="2123736"/>
            <a:ext cx="8001056" cy="3214710"/>
            <a:chOff x="714348" y="1857364"/>
            <a:chExt cx="8001056" cy="3214710"/>
          </a:xfrm>
        </p:grpSpPr>
        <p:sp>
          <p:nvSpPr>
            <p:cNvPr id="15" name="矩形 14"/>
            <p:cNvSpPr/>
            <p:nvPr/>
          </p:nvSpPr>
          <p:spPr bwMode="auto">
            <a:xfrm>
              <a:off x="714348" y="1857364"/>
              <a:ext cx="8001056" cy="3214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 rtlCol="0" anchor="ctr"/>
            <a:lstStyle/>
            <a:p>
              <a:pPr algn="ctr">
                <a:lnSpc>
                  <a:spcPct val="72000"/>
                </a:lnSpc>
              </a:pPr>
              <a:endParaRPr lang="zh-CN" altLang="en-US" sz="180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TextBox 3"/>
            <p:cNvSpPr txBox="1"/>
            <p:nvPr/>
          </p:nvSpPr>
          <p:spPr>
            <a:xfrm>
              <a:off x="785786" y="1928802"/>
              <a:ext cx="7786742" cy="1245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根据强连通图的定义可知，图中的任意两个顶点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和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都连通，即从顶点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到顶点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和从顶点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到顶点</a:t>
              </a:r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都存在路径。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ts val="3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这样，每个顶点的度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2000" i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≥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，设图中总的边数为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，有：</a:t>
              </a:r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2786050" y="3429001"/>
              <a:ext cx="2500330" cy="824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5"/>
            <p:cNvSpPr txBox="1"/>
            <p:nvPr/>
          </p:nvSpPr>
          <p:spPr>
            <a:xfrm>
              <a:off x="1071538" y="4500570"/>
              <a:ext cx="607223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即：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≥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。因此，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个顶点的强连通图</a:t>
              </a:r>
              <a:r>
                <a:rPr lang="zh-CN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至少有</a:t>
              </a:r>
              <a:r>
                <a:rPr lang="en-US" altLang="zh-CN" sz="2000" i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条边</a:t>
              </a:r>
              <a:r>
                <a:rPr lang="zh-CN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。</a:t>
              </a:r>
              <a:endPara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06" y="1803659"/>
            <a:ext cx="5357826" cy="5357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24034" y="2492896"/>
            <a:ext cx="8143932" cy="3874256"/>
            <a:chOff x="2024034" y="1052736"/>
            <a:chExt cx="8143932" cy="3874256"/>
          </a:xfrm>
        </p:grpSpPr>
        <p:sp>
          <p:nvSpPr>
            <p:cNvPr id="11" name="TextBox 2"/>
            <p:cNvSpPr txBox="1"/>
            <p:nvPr/>
          </p:nvSpPr>
          <p:spPr>
            <a:xfrm>
              <a:off x="2024034" y="1052736"/>
              <a:ext cx="8143932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而只有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条边的强连通图是环形的，即顶点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有一条有向边，顶点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有一条有向边，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…，顶点</a:t>
              </a:r>
              <a:r>
                <a:rPr lang="en-US" altLang="zh-CN" sz="20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有一条有向边，如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下</a:t>
              </a:r>
              <a:r>
                <a:rPr lang="zh-CN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图所示。</a:t>
              </a:r>
              <a:endPara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Oval 1033"/>
            <p:cNvSpPr>
              <a:spLocks noChangeArrowheads="1"/>
            </p:cNvSpPr>
            <p:nvPr/>
          </p:nvSpPr>
          <p:spPr bwMode="auto">
            <a:xfrm>
              <a:off x="5953124" y="2464894"/>
              <a:ext cx="425848" cy="44523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Oval 1033"/>
            <p:cNvSpPr>
              <a:spLocks noChangeArrowheads="1"/>
            </p:cNvSpPr>
            <p:nvPr/>
          </p:nvSpPr>
          <p:spPr bwMode="auto">
            <a:xfrm>
              <a:off x="7027474" y="3338753"/>
              <a:ext cx="425848" cy="44523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Oval 1033"/>
            <p:cNvSpPr>
              <a:spLocks noChangeArrowheads="1"/>
            </p:cNvSpPr>
            <p:nvPr/>
          </p:nvSpPr>
          <p:spPr bwMode="auto">
            <a:xfrm>
              <a:off x="6241656" y="4481761"/>
              <a:ext cx="425848" cy="44523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Oval 1033"/>
            <p:cNvSpPr>
              <a:spLocks noChangeArrowheads="1"/>
            </p:cNvSpPr>
            <p:nvPr/>
          </p:nvSpPr>
          <p:spPr bwMode="auto">
            <a:xfrm>
              <a:off x="5095868" y="4053133"/>
              <a:ext cx="500066" cy="44523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6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-2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Oval 1033"/>
            <p:cNvSpPr>
              <a:spLocks noChangeArrowheads="1"/>
            </p:cNvSpPr>
            <p:nvPr/>
          </p:nvSpPr>
          <p:spPr bwMode="auto">
            <a:xfrm>
              <a:off x="4810116" y="3053001"/>
              <a:ext cx="500066" cy="44523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6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7" name="直接箭头连接符 16"/>
            <p:cNvCxnSpPr>
              <a:stCxn id="12" idx="6"/>
              <a:endCxn id="13" idx="1"/>
            </p:cNvCxnSpPr>
            <p:nvPr/>
          </p:nvCxnSpPr>
          <p:spPr>
            <a:xfrm>
              <a:off x="6378972" y="2687509"/>
              <a:ext cx="710866" cy="71644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3" idx="4"/>
              <a:endCxn id="14" idx="7"/>
            </p:cNvCxnSpPr>
            <p:nvPr/>
          </p:nvCxnSpPr>
          <p:spPr>
            <a:xfrm rot="5400000">
              <a:off x="6541279" y="3847844"/>
              <a:ext cx="762980" cy="63525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4" idx="2"/>
              <a:endCxn id="15" idx="5"/>
            </p:cNvCxnSpPr>
            <p:nvPr/>
          </p:nvCxnSpPr>
          <p:spPr>
            <a:xfrm rot="10800000">
              <a:off x="5522703" y="4433160"/>
              <a:ext cx="718955" cy="271216"/>
            </a:xfrm>
            <a:prstGeom prst="straightConnector1">
              <a:avLst/>
            </a:prstGeom>
            <a:ln w="19050">
              <a:prstDash val="dash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6" idx="7"/>
              <a:endCxn id="12" idx="2"/>
            </p:cNvCxnSpPr>
            <p:nvPr/>
          </p:nvCxnSpPr>
          <p:spPr>
            <a:xfrm rot="5400000" flipH="1" flipV="1">
              <a:off x="5379689" y="2544770"/>
              <a:ext cx="430694" cy="71617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5" idx="1"/>
              <a:endCxn id="16" idx="4"/>
            </p:cNvCxnSpPr>
            <p:nvPr/>
          </p:nvCxnSpPr>
          <p:spPr>
            <a:xfrm rot="16200000" flipV="1">
              <a:off x="4804573" y="3753807"/>
              <a:ext cx="620104" cy="10895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1" y="-2399359"/>
            <a:ext cx="11401286" cy="1137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61397" y="1772817"/>
            <a:ext cx="8102629" cy="4459927"/>
            <a:chOff x="624387" y="1288599"/>
            <a:chExt cx="8102629" cy="4459927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624387" y="1288599"/>
              <a:ext cx="8102629" cy="1446530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80000" tIns="108000" bIns="108000">
              <a:spAutoFit/>
            </a:bodyPr>
            <a:lstStyle/>
            <a:p>
              <a:pPr marL="342900" indent="-342900" algn="l">
                <a:lnSpc>
                  <a:spcPts val="2800"/>
                </a:lnSpc>
                <a:spcBef>
                  <a:spcPts val="1200"/>
                </a:spcBef>
                <a:buBlip>
                  <a:blip r:embed="rId1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图中每一条边都可以附带有一个对应的数值，这种与边相关的数值称为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权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。权可以表示从一个顶点到另一个顶点的距离或花费的代价。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1200"/>
                </a:spcBef>
                <a:buBlip>
                  <a:blip r:embed="rId1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边上带有权的图称为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带权图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也称作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网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1" name="组合 15"/>
            <p:cNvGrpSpPr/>
            <p:nvPr/>
          </p:nvGrpSpPr>
          <p:grpSpPr>
            <a:xfrm>
              <a:off x="2875477" y="3501589"/>
              <a:ext cx="2447925" cy="2246937"/>
              <a:chOff x="2771775" y="3121999"/>
              <a:chExt cx="2447925" cy="2246937"/>
            </a:xfrm>
          </p:grpSpPr>
          <p:sp>
            <p:nvSpPr>
              <p:cNvPr id="12" name="Oval 2"/>
              <p:cNvSpPr>
                <a:spLocks noChangeArrowheads="1"/>
              </p:cNvSpPr>
              <p:nvPr/>
            </p:nvSpPr>
            <p:spPr bwMode="auto">
              <a:xfrm>
                <a:off x="3419475" y="3121999"/>
                <a:ext cx="431800" cy="396000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Oval 3"/>
              <p:cNvSpPr>
                <a:spLocks noChangeArrowheads="1"/>
              </p:cNvSpPr>
              <p:nvPr/>
            </p:nvSpPr>
            <p:spPr bwMode="auto">
              <a:xfrm>
                <a:off x="4787900" y="3428999"/>
                <a:ext cx="431800" cy="396000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Oval 4"/>
              <p:cNvSpPr>
                <a:spLocks noChangeArrowheads="1"/>
              </p:cNvSpPr>
              <p:nvPr/>
            </p:nvSpPr>
            <p:spPr bwMode="auto">
              <a:xfrm>
                <a:off x="2771775" y="4005263"/>
                <a:ext cx="431800" cy="396000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Oval 5"/>
              <p:cNvSpPr>
                <a:spLocks noChangeArrowheads="1"/>
              </p:cNvSpPr>
              <p:nvPr/>
            </p:nvSpPr>
            <p:spPr bwMode="auto">
              <a:xfrm>
                <a:off x="4140200" y="4365624"/>
                <a:ext cx="431800" cy="396000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Freeform 6"/>
              <p:cNvSpPr/>
              <p:nvPr/>
            </p:nvSpPr>
            <p:spPr bwMode="auto">
              <a:xfrm>
                <a:off x="3059113" y="3441700"/>
                <a:ext cx="433387" cy="565150"/>
              </a:xfrm>
              <a:custGeom>
                <a:avLst/>
                <a:gdLst/>
                <a:ahLst/>
                <a:cxnLst>
                  <a:cxn ang="0">
                    <a:pos x="0" y="356"/>
                  </a:cxn>
                  <a:cxn ang="0">
                    <a:pos x="273" y="0"/>
                  </a:cxn>
                </a:cxnLst>
                <a:rect l="0" t="0" r="r" b="b"/>
                <a:pathLst>
                  <a:path w="273" h="356">
                    <a:moveTo>
                      <a:pt x="0" y="356"/>
                    </a:moveTo>
                    <a:lnTo>
                      <a:pt x="273" y="0"/>
                    </a:lnTo>
                  </a:path>
                </a:pathLst>
              </a:custGeom>
              <a:ln>
                <a:headEnd type="none" w="med" len="med"/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Line 7"/>
              <p:cNvSpPr>
                <a:spLocks noChangeShapeType="1"/>
              </p:cNvSpPr>
              <p:nvPr/>
            </p:nvSpPr>
            <p:spPr bwMode="auto">
              <a:xfrm>
                <a:off x="3203575" y="4221163"/>
                <a:ext cx="936625" cy="288925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" name="Freeform 8"/>
              <p:cNvSpPr/>
              <p:nvPr/>
            </p:nvSpPr>
            <p:spPr bwMode="auto">
              <a:xfrm>
                <a:off x="3175000" y="3644900"/>
                <a:ext cx="1625600" cy="444500"/>
              </a:xfrm>
              <a:custGeom>
                <a:avLst/>
                <a:gdLst/>
                <a:ahLst/>
                <a:cxnLst>
                  <a:cxn ang="0">
                    <a:pos x="0" y="280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280">
                    <a:moveTo>
                      <a:pt x="0" y="280"/>
                    </a:moveTo>
                    <a:lnTo>
                      <a:pt x="1024" y="0"/>
                    </a:lnTo>
                  </a:path>
                </a:pathLst>
              </a:custGeom>
              <a:ln>
                <a:headEnd type="none" w="med" len="med"/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3851275" y="3357563"/>
                <a:ext cx="974725" cy="1539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4" y="97"/>
                  </a:cxn>
                </a:cxnLst>
                <a:rect l="0" t="0" r="r" b="b"/>
                <a:pathLst>
                  <a:path w="614" h="97">
                    <a:moveTo>
                      <a:pt x="0" y="0"/>
                    </a:moveTo>
                    <a:lnTo>
                      <a:pt x="614" y="97"/>
                    </a:lnTo>
                  </a:path>
                </a:pathLst>
              </a:custGeom>
              <a:ln>
                <a:headEnd type="none" w="med" len="med"/>
                <a:tailEnd type="stealth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Text Box 10"/>
              <p:cNvSpPr txBox="1">
                <a:spLocks noChangeArrowheads="1"/>
              </p:cNvSpPr>
              <p:nvPr/>
            </p:nvSpPr>
            <p:spPr bwMode="auto">
              <a:xfrm>
                <a:off x="4067175" y="3127630"/>
                <a:ext cx="431800" cy="245745"/>
              </a:xfrm>
              <a:prstGeom prst="rect">
                <a:avLst/>
              </a:prstGeom>
              <a:noFill/>
              <a:ln w="28575" algn="ctr">
                <a:noFill/>
                <a:miter lim="800000"/>
                <a:tailEnd type="none" w="med" len="lg"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FF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6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Text Box 11"/>
              <p:cNvSpPr txBox="1">
                <a:spLocks noChangeArrowheads="1"/>
              </p:cNvSpPr>
              <p:nvPr/>
            </p:nvSpPr>
            <p:spPr bwMode="auto">
              <a:xfrm>
                <a:off x="2916238" y="3484563"/>
                <a:ext cx="431800" cy="245745"/>
              </a:xfrm>
              <a:prstGeom prst="rect">
                <a:avLst/>
              </a:prstGeom>
              <a:noFill/>
              <a:ln w="28575" algn="ctr">
                <a:noFill/>
                <a:miter lim="800000"/>
                <a:tailEnd type="none" w="med" len="lg"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FF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6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Text Box 12"/>
              <p:cNvSpPr txBox="1">
                <a:spLocks noChangeArrowheads="1"/>
              </p:cNvSpPr>
              <p:nvPr/>
            </p:nvSpPr>
            <p:spPr bwMode="auto">
              <a:xfrm>
                <a:off x="3925886" y="3857628"/>
                <a:ext cx="431800" cy="245745"/>
              </a:xfrm>
              <a:prstGeom prst="rect">
                <a:avLst/>
              </a:prstGeom>
              <a:noFill/>
              <a:ln w="28575" algn="ctr">
                <a:noFill/>
                <a:miter lim="800000"/>
                <a:tailEnd type="none" w="med" len="lg"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FF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5</a:t>
                </a:r>
                <a:endParaRPr lang="en-US" altLang="zh-CN" sz="16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Text Box 13"/>
              <p:cNvSpPr txBox="1">
                <a:spLocks noChangeArrowheads="1"/>
              </p:cNvSpPr>
              <p:nvPr/>
            </p:nvSpPr>
            <p:spPr bwMode="auto">
              <a:xfrm>
                <a:off x="3389979" y="4426819"/>
                <a:ext cx="431800" cy="245745"/>
              </a:xfrm>
              <a:prstGeom prst="rect">
                <a:avLst/>
              </a:prstGeom>
              <a:noFill/>
              <a:ln w="28575" algn="ctr">
                <a:noFill/>
                <a:miter lim="800000"/>
                <a:tailEnd type="none" w="med" len="lg"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FF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6</a:t>
                </a:r>
                <a:endParaRPr lang="en-US" altLang="zh-CN" sz="16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Text Box 14"/>
              <p:cNvSpPr txBox="1">
                <a:spLocks noChangeArrowheads="1"/>
              </p:cNvSpPr>
              <p:nvPr/>
            </p:nvSpPr>
            <p:spPr bwMode="auto">
              <a:xfrm>
                <a:off x="3357554" y="5000636"/>
                <a:ext cx="1154110" cy="368300"/>
              </a:xfrm>
              <a:prstGeom prst="rect">
                <a:avLst/>
              </a:prstGeom>
              <a:noFill/>
              <a:ln w="28575" algn="ctr">
                <a:noFill/>
                <a:miter lim="800000"/>
                <a:tailEnd type="none" w="med" len="lg"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一个网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25" name="TextBox 18"/>
          <p:cNvSpPr txBox="1"/>
          <p:nvPr/>
        </p:nvSpPr>
        <p:spPr>
          <a:xfrm>
            <a:off x="983432" y="995478"/>
            <a:ext cx="16430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、权和网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511" y="1240241"/>
            <a:ext cx="5491131" cy="5491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6381752" y="2928935"/>
            <a:ext cx="2951164" cy="6921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80000" bIns="144000">
            <a:spAutoFit/>
          </a:bodyPr>
          <a:lstStyle/>
          <a:p>
            <a:pPr marL="457200" indent="-457200" algn="l">
              <a:lnSpc>
                <a:spcPct val="6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存储每个顶点的信息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6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存储每条边的信息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2973411" y="1603729"/>
            <a:ext cx="1584325" cy="1368425"/>
          </a:xfrm>
          <a:prstGeom prst="foldedCorner">
            <a:avLst>
              <a:gd name="adj" fmla="val 12500"/>
            </a:avLst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图的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逻辑结构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005660" y="1643051"/>
            <a:ext cx="1447794" cy="1113203"/>
          </a:xfrm>
          <a:prstGeom prst="can">
            <a:avLst>
              <a:gd name="adj" fmla="val 25000"/>
            </a:avLst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图的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存储结构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4918098" y="2251428"/>
            <a:ext cx="1727200" cy="0"/>
          </a:xfrm>
          <a:prstGeom prst="line">
            <a:avLst/>
          </a:prstGeom>
          <a:ln>
            <a:tailEnd type="stealth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/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5561040" y="1785926"/>
            <a:ext cx="820713" cy="36830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映射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9"/>
          <p:cNvGrpSpPr/>
          <p:nvPr/>
        </p:nvGrpSpPr>
        <p:grpSpPr>
          <a:xfrm>
            <a:off x="3333773" y="3980215"/>
            <a:ext cx="4032250" cy="1576360"/>
            <a:chOff x="1809773" y="3980215"/>
            <a:chExt cx="4032250" cy="1576360"/>
          </a:xfrm>
        </p:grpSpPr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1809773" y="3980215"/>
              <a:ext cx="4032250" cy="398780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图的两种主要存储结构：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2000232" y="4500570"/>
              <a:ext cx="2735262" cy="1056005"/>
            </a:xfrm>
            <a:prstGeom prst="rect">
              <a:avLst/>
            </a:prstGeom>
            <a:ln>
              <a:tailEnd type="none" w="med" len="lg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180000" tIns="144000" bIns="144000">
              <a:spAutoFit/>
            </a:bodyPr>
            <a:lstStyle/>
            <a:p>
              <a:pPr algn="l">
                <a:spcBef>
                  <a:spcPct val="50000"/>
                </a:spcBef>
                <a:buFontTx/>
                <a:buBlip>
                  <a:blip r:embed="rId2"/>
                </a:buBlip>
              </a:pP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邻接矩阵</a:t>
              </a:r>
              <a:endPara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l">
                <a:spcBef>
                  <a:spcPct val="50000"/>
                </a:spcBef>
                <a:buFontTx/>
                <a:buBlip>
                  <a:blip r:embed="rId2"/>
                </a:buBlip>
              </a:pP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邻接表</a:t>
              </a:r>
              <a:endPara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0" y="-29577"/>
            <a:ext cx="6310584" cy="553085"/>
          </a:xfrm>
          <a:prstGeom prst="rect">
            <a:avLst/>
          </a:prstGeom>
          <a:solidFill>
            <a:srgbClr val="F39801"/>
          </a:solidFill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000" spc="50" dirty="0">
                <a:ln w="1143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8.2 </a:t>
            </a:r>
            <a:r>
              <a:rPr lang="zh-CN" altLang="en-US" sz="3000" spc="50" dirty="0">
                <a:ln w="1143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图的存储结构和基本运算算法 </a:t>
            </a:r>
            <a:endParaRPr lang="zh-CN" altLang="en-US" sz="3000" spc="50" dirty="0">
              <a:ln w="11430"/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012" y="1750852"/>
            <a:ext cx="5401295" cy="5401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5" grpId="0" animBg="1"/>
      <p:bldP spid="16" grpId="0" animBg="1"/>
      <p:bldP spid="17" grpId="0" animBg="1"/>
      <p:bldP spid="18" grpId="0" bldLvl="0" animBg="1"/>
      <p:bldP spid="24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1828800" y="1214422"/>
            <a:ext cx="8458200" cy="8089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邻接矩阵是表示顶点之间相邻关系的矩阵。设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G=(V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是具有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）个顶点的图，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顶点的编号依次为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～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 dirty="0">
              <a:solidFill>
                <a:srgbClr val="3399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2309786" y="2214554"/>
            <a:ext cx="607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的邻接矩阵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阶方阵，其定义如下：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2381224" y="2928935"/>
            <a:ext cx="5786478" cy="13182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08000" bIns="72000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）如果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无向图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，则：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A[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]=1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)∈E(G)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：其他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5" name="TextBox 5"/>
          <p:cNvSpPr txBox="1"/>
          <p:nvPr/>
        </p:nvSpPr>
        <p:spPr>
          <a:xfrm>
            <a:off x="2381224" y="4394486"/>
            <a:ext cx="5786478" cy="13182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08000" bIns="72000" rtlCol="0">
            <a:spAutoFit/>
          </a:bodyPr>
          <a:lstStyle/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）如果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有向图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，则：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A[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]=1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&gt;∈E(G)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：其他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6" name="组合 10"/>
          <p:cNvGrpSpPr/>
          <p:nvPr/>
        </p:nvGrpSpPr>
        <p:grpSpPr>
          <a:xfrm>
            <a:off x="8239140" y="3643314"/>
            <a:ext cx="1500198" cy="1500198"/>
            <a:chOff x="6072198" y="3357562"/>
            <a:chExt cx="1500198" cy="1500198"/>
          </a:xfrm>
        </p:grpSpPr>
        <p:sp>
          <p:nvSpPr>
            <p:cNvPr id="37" name="右大括号 36"/>
            <p:cNvSpPr/>
            <p:nvPr/>
          </p:nvSpPr>
          <p:spPr>
            <a:xfrm>
              <a:off x="6072198" y="3357562"/>
              <a:ext cx="285752" cy="1500198"/>
            </a:xfrm>
            <a:prstGeom prst="rightBrac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9"/>
            <p:cNvSpPr txBox="1"/>
            <p:nvPr/>
          </p:nvSpPr>
          <p:spPr>
            <a:xfrm>
              <a:off x="6429388" y="3916924"/>
              <a:ext cx="114300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不带权图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83432" y="869373"/>
            <a:ext cx="410445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398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8.2.1  </a:t>
            </a:r>
            <a:r>
              <a:rPr lang="zh-CN" altLang="en-US" sz="2200" dirty="0">
                <a:solidFill>
                  <a:srgbClr val="F398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邻接矩阵存储方法</a:t>
            </a:r>
            <a:endParaRPr lang="zh-CN" altLang="en-US" sz="2200" dirty="0">
              <a:solidFill>
                <a:srgbClr val="F398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412776"/>
            <a:ext cx="5013176" cy="5013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3" grpId="0"/>
      <p:bldP spid="34" grpId="0" bldLvl="0" animBg="1"/>
      <p:bldP spid="35" grpId="0" bldLvl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881158" y="768176"/>
            <a:ext cx="7215238" cy="21183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08000" bIns="72000"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）如果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带权无向图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，则：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A[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 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en-US" altLang="zh-CN" sz="20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ij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≠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)∈E(G)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   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endParaRPr lang="en-US" altLang="zh-CN" sz="2000" i="1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∞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   其他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881158" y="3449463"/>
            <a:ext cx="7215238" cy="21183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08000" bIns="72000" rtlCol="0"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）如果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带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权有向图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A[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2000" i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 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en-US" altLang="zh-CN" sz="20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ij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≠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且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∈E(G)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   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endParaRPr lang="en-US" altLang="zh-CN" sz="20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∞：   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0" name="组合 7"/>
          <p:cNvGrpSpPr/>
          <p:nvPr/>
        </p:nvGrpSpPr>
        <p:grpSpPr>
          <a:xfrm>
            <a:off x="9167834" y="2806521"/>
            <a:ext cx="1428760" cy="1500198"/>
            <a:chOff x="7500958" y="1285860"/>
            <a:chExt cx="1428760" cy="1500198"/>
          </a:xfrm>
        </p:grpSpPr>
        <p:sp>
          <p:nvSpPr>
            <p:cNvPr id="37" name="右大括号 36"/>
            <p:cNvSpPr/>
            <p:nvPr/>
          </p:nvSpPr>
          <p:spPr>
            <a:xfrm>
              <a:off x="7500958" y="1285860"/>
              <a:ext cx="285752" cy="1500198"/>
            </a:xfrm>
            <a:prstGeom prst="rightBrac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6"/>
            <p:cNvSpPr txBox="1"/>
            <p:nvPr/>
          </p:nvSpPr>
          <p:spPr>
            <a:xfrm>
              <a:off x="7786710" y="1857364"/>
              <a:ext cx="114300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带权图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67" y="2430334"/>
            <a:ext cx="4654653" cy="465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685" y="980728"/>
            <a:ext cx="6858000" cy="6858000"/>
          </a:xfrm>
          <a:prstGeom prst="rect">
            <a:avLst/>
          </a:prstGeom>
        </p:spPr>
      </p:pic>
      <p:sp>
        <p:nvSpPr>
          <p:cNvPr id="38" name="Text Box 100"/>
          <p:cNvSpPr txBox="1">
            <a:spLocks noChangeArrowheads="1"/>
          </p:cNvSpPr>
          <p:nvPr/>
        </p:nvSpPr>
        <p:spPr bwMode="auto">
          <a:xfrm>
            <a:off x="1110546" y="969288"/>
            <a:ext cx="1889110" cy="398780"/>
          </a:xfrm>
          <a:prstGeom prst="rect">
            <a:avLst/>
          </a:prstGeom>
          <a:solidFill>
            <a:srgbClr val="339933"/>
          </a:solidFill>
          <a:ln w="2857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邻接矩阵演示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2533658" y="1138141"/>
            <a:ext cx="8037536" cy="5216879"/>
            <a:chOff x="1042988" y="642918"/>
            <a:chExt cx="8037536" cy="5216879"/>
          </a:xfrm>
        </p:grpSpPr>
        <p:sp>
          <p:nvSpPr>
            <p:cNvPr id="2" name="AutoShape 57"/>
            <p:cNvSpPr>
              <a:spLocks noChangeArrowheads="1"/>
            </p:cNvSpPr>
            <p:nvPr/>
          </p:nvSpPr>
          <p:spPr bwMode="auto">
            <a:xfrm>
              <a:off x="3636961" y="1844675"/>
              <a:ext cx="792163" cy="215900"/>
            </a:xfrm>
            <a:prstGeom prst="rightArrow">
              <a:avLst>
                <a:gd name="adj1" fmla="val 50000"/>
                <a:gd name="adj2" fmla="val 91728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59"/>
            <p:cNvGrpSpPr/>
            <p:nvPr/>
          </p:nvGrpSpPr>
          <p:grpSpPr bwMode="auto">
            <a:xfrm>
              <a:off x="1042988" y="1050925"/>
              <a:ext cx="2089150" cy="2017713"/>
              <a:chOff x="657" y="662"/>
              <a:chExt cx="1316" cy="1271"/>
            </a:xfrm>
          </p:grpSpPr>
          <p:sp>
            <p:nvSpPr>
              <p:cNvPr id="4" name="Oval 60"/>
              <p:cNvSpPr>
                <a:spLocks noChangeArrowheads="1"/>
              </p:cNvSpPr>
              <p:nvPr/>
            </p:nvSpPr>
            <p:spPr bwMode="auto">
              <a:xfrm>
                <a:off x="1202" y="662"/>
                <a:ext cx="227" cy="227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" name="Oval 61"/>
              <p:cNvSpPr>
                <a:spLocks noChangeArrowheads="1"/>
              </p:cNvSpPr>
              <p:nvPr/>
            </p:nvSpPr>
            <p:spPr bwMode="auto">
              <a:xfrm>
                <a:off x="1202" y="1207"/>
                <a:ext cx="227" cy="227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" name="Oval 62"/>
              <p:cNvSpPr>
                <a:spLocks noChangeArrowheads="1"/>
              </p:cNvSpPr>
              <p:nvPr/>
            </p:nvSpPr>
            <p:spPr bwMode="auto">
              <a:xfrm>
                <a:off x="657" y="1207"/>
                <a:ext cx="227" cy="227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" name="Oval 63"/>
              <p:cNvSpPr>
                <a:spLocks noChangeArrowheads="1"/>
              </p:cNvSpPr>
              <p:nvPr/>
            </p:nvSpPr>
            <p:spPr bwMode="auto">
              <a:xfrm>
                <a:off x="1746" y="1207"/>
                <a:ext cx="227" cy="227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8" name="Oval 64"/>
              <p:cNvSpPr>
                <a:spLocks noChangeArrowheads="1"/>
              </p:cNvSpPr>
              <p:nvPr/>
            </p:nvSpPr>
            <p:spPr bwMode="auto">
              <a:xfrm>
                <a:off x="1202" y="1706"/>
                <a:ext cx="227" cy="227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auto">
              <a:xfrm flipH="1">
                <a:off x="793" y="798"/>
                <a:ext cx="409" cy="409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" name="Line 66"/>
              <p:cNvSpPr>
                <a:spLocks noChangeShapeType="1"/>
              </p:cNvSpPr>
              <p:nvPr/>
            </p:nvSpPr>
            <p:spPr bwMode="auto">
              <a:xfrm>
                <a:off x="1429" y="798"/>
                <a:ext cx="408" cy="409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" name="Line 67"/>
              <p:cNvSpPr>
                <a:spLocks noChangeShapeType="1"/>
              </p:cNvSpPr>
              <p:nvPr/>
            </p:nvSpPr>
            <p:spPr bwMode="auto">
              <a:xfrm>
                <a:off x="884" y="1327"/>
                <a:ext cx="318" cy="0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" name="Freeform 68"/>
              <p:cNvSpPr/>
              <p:nvPr/>
            </p:nvSpPr>
            <p:spPr bwMode="auto">
              <a:xfrm>
                <a:off x="1421" y="1322"/>
                <a:ext cx="323" cy="1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23" y="0"/>
                  </a:cxn>
                </a:cxnLst>
                <a:rect l="0" t="0" r="r" b="b"/>
                <a:pathLst>
                  <a:path w="323" h="1">
                    <a:moveTo>
                      <a:pt x="0" y="1"/>
                    </a:moveTo>
                    <a:lnTo>
                      <a:pt x="323" y="0"/>
                    </a:lnTo>
                  </a:path>
                </a:pathLst>
              </a:custGeom>
              <a:ln>
                <a:headEnd type="none" w="med" len="med"/>
                <a:tailEnd type="none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Freeform 69"/>
              <p:cNvSpPr/>
              <p:nvPr/>
            </p:nvSpPr>
            <p:spPr bwMode="auto">
              <a:xfrm>
                <a:off x="1312" y="889"/>
                <a:ext cx="4" cy="31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313"/>
                  </a:cxn>
                </a:cxnLst>
                <a:rect l="0" t="0" r="r" b="b"/>
                <a:pathLst>
                  <a:path w="4" h="313">
                    <a:moveTo>
                      <a:pt x="4" y="0"/>
                    </a:moveTo>
                    <a:lnTo>
                      <a:pt x="0" y="313"/>
                    </a:lnTo>
                  </a:path>
                </a:pathLst>
              </a:custGeom>
              <a:ln>
                <a:headEnd type="none" w="med" len="med"/>
                <a:tailEnd type="none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Line 70"/>
              <p:cNvSpPr>
                <a:spLocks noChangeShapeType="1"/>
              </p:cNvSpPr>
              <p:nvPr/>
            </p:nvSpPr>
            <p:spPr bwMode="auto">
              <a:xfrm>
                <a:off x="793" y="1433"/>
                <a:ext cx="409" cy="363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Line 71"/>
              <p:cNvSpPr>
                <a:spLocks noChangeShapeType="1"/>
              </p:cNvSpPr>
              <p:nvPr/>
            </p:nvSpPr>
            <p:spPr bwMode="auto">
              <a:xfrm>
                <a:off x="1316" y="1433"/>
                <a:ext cx="0" cy="273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Line 72"/>
              <p:cNvSpPr>
                <a:spLocks noChangeShapeType="1"/>
              </p:cNvSpPr>
              <p:nvPr/>
            </p:nvSpPr>
            <p:spPr bwMode="auto">
              <a:xfrm flipH="1">
                <a:off x="1429" y="1433"/>
                <a:ext cx="408" cy="363"/>
              </a:xfrm>
              <a:prstGeom prst="line">
                <a:avLst/>
              </a:prstGeom>
              <a:ln>
                <a:tailEnd type="none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7" name="Group 73"/>
            <p:cNvGrpSpPr/>
            <p:nvPr/>
          </p:nvGrpSpPr>
          <p:grpSpPr bwMode="auto">
            <a:xfrm>
              <a:off x="1042988" y="3840179"/>
              <a:ext cx="2089150" cy="2017713"/>
              <a:chOff x="657" y="2250"/>
              <a:chExt cx="1316" cy="1271"/>
            </a:xfrm>
          </p:grpSpPr>
          <p:sp>
            <p:nvSpPr>
              <p:cNvPr id="18" name="Oval 74"/>
              <p:cNvSpPr>
                <a:spLocks noChangeArrowheads="1"/>
              </p:cNvSpPr>
              <p:nvPr/>
            </p:nvSpPr>
            <p:spPr bwMode="auto">
              <a:xfrm>
                <a:off x="1202" y="2250"/>
                <a:ext cx="227" cy="227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Oval 75"/>
              <p:cNvSpPr>
                <a:spLocks noChangeArrowheads="1"/>
              </p:cNvSpPr>
              <p:nvPr/>
            </p:nvSpPr>
            <p:spPr bwMode="auto">
              <a:xfrm>
                <a:off x="1202" y="2795"/>
                <a:ext cx="227" cy="227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Oval 76"/>
              <p:cNvSpPr>
                <a:spLocks noChangeArrowheads="1"/>
              </p:cNvSpPr>
              <p:nvPr/>
            </p:nvSpPr>
            <p:spPr bwMode="auto">
              <a:xfrm>
                <a:off x="657" y="2795"/>
                <a:ext cx="227" cy="227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Oval 77"/>
              <p:cNvSpPr>
                <a:spLocks noChangeArrowheads="1"/>
              </p:cNvSpPr>
              <p:nvPr/>
            </p:nvSpPr>
            <p:spPr bwMode="auto">
              <a:xfrm>
                <a:off x="1746" y="2795"/>
                <a:ext cx="227" cy="227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Oval 78"/>
              <p:cNvSpPr>
                <a:spLocks noChangeArrowheads="1"/>
              </p:cNvSpPr>
              <p:nvPr/>
            </p:nvSpPr>
            <p:spPr bwMode="auto">
              <a:xfrm>
                <a:off x="1202" y="3294"/>
                <a:ext cx="227" cy="227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Freeform 79"/>
              <p:cNvSpPr/>
              <p:nvPr/>
            </p:nvSpPr>
            <p:spPr bwMode="auto">
              <a:xfrm>
                <a:off x="827" y="2416"/>
                <a:ext cx="392" cy="400"/>
              </a:xfrm>
              <a:custGeom>
                <a:avLst/>
                <a:gdLst/>
                <a:ahLst/>
                <a:cxnLst>
                  <a:cxn ang="0">
                    <a:pos x="392" y="0"/>
                  </a:cxn>
                  <a:cxn ang="0">
                    <a:pos x="0" y="400"/>
                  </a:cxn>
                </a:cxnLst>
                <a:rect l="0" t="0" r="r" b="b"/>
                <a:pathLst>
                  <a:path w="392" h="400">
                    <a:moveTo>
                      <a:pt x="392" y="0"/>
                    </a:moveTo>
                    <a:lnTo>
                      <a:pt x="0" y="400"/>
                    </a:lnTo>
                  </a:path>
                </a:pathLst>
              </a:custGeom>
              <a:ln>
                <a:headEnd type="none" w="med" len="med"/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Freeform 80"/>
              <p:cNvSpPr/>
              <p:nvPr/>
            </p:nvSpPr>
            <p:spPr bwMode="auto">
              <a:xfrm>
                <a:off x="1307" y="2472"/>
                <a:ext cx="1" cy="3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20"/>
                  </a:cxn>
                </a:cxnLst>
                <a:rect l="0" t="0" r="r" b="b"/>
                <a:pathLst>
                  <a:path w="1" h="320">
                    <a:moveTo>
                      <a:pt x="0" y="0"/>
                    </a:moveTo>
                    <a:lnTo>
                      <a:pt x="0" y="320"/>
                    </a:lnTo>
                  </a:path>
                </a:pathLst>
              </a:custGeom>
              <a:ln>
                <a:headEnd type="none" w="med" len="med"/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Line 81"/>
              <p:cNvSpPr>
                <a:spLocks noChangeShapeType="1"/>
              </p:cNvSpPr>
              <p:nvPr/>
            </p:nvSpPr>
            <p:spPr bwMode="auto">
              <a:xfrm flipH="1" flipV="1">
                <a:off x="1429" y="2387"/>
                <a:ext cx="363" cy="408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6" name="Line 82"/>
              <p:cNvSpPr>
                <a:spLocks noChangeShapeType="1"/>
              </p:cNvSpPr>
              <p:nvPr/>
            </p:nvSpPr>
            <p:spPr bwMode="auto">
              <a:xfrm>
                <a:off x="885" y="2886"/>
                <a:ext cx="317" cy="0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7" name="Line 83"/>
              <p:cNvSpPr>
                <a:spLocks noChangeShapeType="1"/>
              </p:cNvSpPr>
              <p:nvPr/>
            </p:nvSpPr>
            <p:spPr bwMode="auto">
              <a:xfrm flipH="1">
                <a:off x="1429" y="2886"/>
                <a:ext cx="318" cy="0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Freeform 84"/>
              <p:cNvSpPr/>
              <p:nvPr/>
            </p:nvSpPr>
            <p:spPr bwMode="auto">
              <a:xfrm>
                <a:off x="1307" y="3016"/>
                <a:ext cx="8" cy="264"/>
              </a:xfrm>
              <a:custGeom>
                <a:avLst/>
                <a:gdLst/>
                <a:ahLst/>
                <a:cxnLst>
                  <a:cxn ang="0">
                    <a:pos x="8" y="264"/>
                  </a:cxn>
                  <a:cxn ang="0">
                    <a:pos x="0" y="0"/>
                  </a:cxn>
                </a:cxnLst>
                <a:rect l="0" t="0" r="r" b="b"/>
                <a:pathLst>
                  <a:path w="8" h="264">
                    <a:moveTo>
                      <a:pt x="8" y="264"/>
                    </a:moveTo>
                    <a:lnTo>
                      <a:pt x="0" y="0"/>
                    </a:lnTo>
                  </a:path>
                </a:pathLst>
              </a:custGeom>
              <a:ln>
                <a:headEnd type="none" w="med" len="med"/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9" name="Line 85"/>
              <p:cNvSpPr>
                <a:spLocks noChangeShapeType="1"/>
              </p:cNvSpPr>
              <p:nvPr/>
            </p:nvSpPr>
            <p:spPr bwMode="auto">
              <a:xfrm flipV="1">
                <a:off x="1429" y="2976"/>
                <a:ext cx="363" cy="409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0" name="Line 86"/>
              <p:cNvSpPr>
                <a:spLocks noChangeShapeType="1"/>
              </p:cNvSpPr>
              <p:nvPr/>
            </p:nvSpPr>
            <p:spPr bwMode="auto">
              <a:xfrm>
                <a:off x="839" y="2976"/>
                <a:ext cx="363" cy="409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1" name="AutoShape 58"/>
            <p:cNvSpPr>
              <a:spLocks noChangeArrowheads="1"/>
            </p:cNvSpPr>
            <p:nvPr/>
          </p:nvSpPr>
          <p:spPr bwMode="auto">
            <a:xfrm>
              <a:off x="3636961" y="4633929"/>
              <a:ext cx="792163" cy="215900"/>
            </a:xfrm>
            <a:prstGeom prst="rightArrow">
              <a:avLst>
                <a:gd name="adj1" fmla="val 50000"/>
                <a:gd name="adj2" fmla="val 91728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" name="组合 101"/>
            <p:cNvGrpSpPr/>
            <p:nvPr/>
          </p:nvGrpSpPr>
          <p:grpSpPr>
            <a:xfrm>
              <a:off x="5953125" y="1141413"/>
              <a:ext cx="2768623" cy="2075544"/>
              <a:chOff x="5953125" y="1141413"/>
              <a:chExt cx="2768623" cy="2075544"/>
            </a:xfrm>
          </p:grpSpPr>
          <p:sp>
            <p:nvSpPr>
              <p:cNvPr id="33" name="Line 97"/>
              <p:cNvSpPr>
                <a:spLocks noChangeShapeType="1"/>
              </p:cNvSpPr>
              <p:nvPr/>
            </p:nvSpPr>
            <p:spPr bwMode="auto">
              <a:xfrm>
                <a:off x="5953125" y="1141413"/>
                <a:ext cx="2190775" cy="2073273"/>
              </a:xfrm>
              <a:prstGeom prst="line">
                <a:avLst/>
              </a:prstGeom>
              <a:noFill/>
              <a:ln w="38100" cap="rnd">
                <a:solidFill>
                  <a:srgbClr val="FF0000"/>
                </a:solidFill>
                <a:prstDash val="sysDot"/>
                <a:round/>
                <a:tailEnd type="none" w="med" len="lg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4" name="Text Box 98"/>
              <p:cNvSpPr txBox="1">
                <a:spLocks noChangeArrowheads="1"/>
              </p:cNvSpPr>
              <p:nvPr/>
            </p:nvSpPr>
            <p:spPr bwMode="auto">
              <a:xfrm>
                <a:off x="7858148" y="2817811"/>
                <a:ext cx="863600" cy="399146"/>
              </a:xfrm>
              <a:prstGeom prst="rect">
                <a:avLst/>
              </a:prstGeom>
              <a:noFill/>
              <a:ln w="19050" algn="ctr">
                <a:noFill/>
                <a:miter lim="800000"/>
                <a:tailEnd type="none" w="med" len="lg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对称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35" name="组合 102"/>
            <p:cNvGrpSpPr/>
            <p:nvPr/>
          </p:nvGrpSpPr>
          <p:grpSpPr>
            <a:xfrm>
              <a:off x="5951569" y="3783029"/>
              <a:ext cx="3128955" cy="2076768"/>
              <a:chOff x="5951569" y="3783029"/>
              <a:chExt cx="3128955" cy="2076768"/>
            </a:xfrm>
          </p:grpSpPr>
          <p:sp>
            <p:nvSpPr>
              <p:cNvPr id="36" name="Line 95"/>
              <p:cNvSpPr>
                <a:spLocks noChangeShapeType="1"/>
              </p:cNvSpPr>
              <p:nvPr/>
            </p:nvSpPr>
            <p:spPr bwMode="auto">
              <a:xfrm>
                <a:off x="5951569" y="3783029"/>
                <a:ext cx="2120893" cy="2003425"/>
              </a:xfrm>
              <a:prstGeom prst="line">
                <a:avLst/>
              </a:prstGeom>
              <a:noFill/>
              <a:ln w="38100" cap="rnd">
                <a:solidFill>
                  <a:srgbClr val="FF3300"/>
                </a:solidFill>
                <a:prstDash val="sysDot"/>
                <a:round/>
                <a:tailEnd type="none" w="med" len="lg"/>
              </a:ln>
              <a:effectLst/>
            </p:spPr>
            <p:txBody>
              <a:bodyPr wrap="none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7" name="Text Box 99"/>
              <p:cNvSpPr txBox="1">
                <a:spLocks noChangeArrowheads="1"/>
              </p:cNvSpPr>
              <p:nvPr/>
            </p:nvSpPr>
            <p:spPr bwMode="auto">
              <a:xfrm>
                <a:off x="8001024" y="5461017"/>
                <a:ext cx="1079500" cy="398780"/>
              </a:xfrm>
              <a:prstGeom prst="rect">
                <a:avLst/>
              </a:prstGeom>
              <a:noFill/>
              <a:ln w="19050" algn="ctr">
                <a:noFill/>
                <a:miter lim="800000"/>
                <a:tailEnd type="none" w="med" len="lg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不对称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39" name="组合 63"/>
            <p:cNvGrpSpPr/>
            <p:nvPr/>
          </p:nvGrpSpPr>
          <p:grpSpPr>
            <a:xfrm>
              <a:off x="4643438" y="642918"/>
              <a:ext cx="3357586" cy="2286810"/>
              <a:chOff x="2285984" y="3000372"/>
              <a:chExt cx="3357586" cy="2286810"/>
            </a:xfrm>
          </p:grpSpPr>
          <p:sp>
            <p:nvSpPr>
              <p:cNvPr id="40" name="TextBox 64"/>
              <p:cNvSpPr txBox="1"/>
              <p:nvPr/>
            </p:nvSpPr>
            <p:spPr>
              <a:xfrm>
                <a:off x="2285984" y="4143380"/>
                <a:ext cx="71438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i="1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A</a:t>
                </a:r>
                <a:r>
                  <a:rPr lang="en-US" altLang="zh-CN" sz="1800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=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1" name="TextBox 65"/>
              <p:cNvSpPr txBox="1"/>
              <p:nvPr/>
            </p:nvSpPr>
            <p:spPr>
              <a:xfrm>
                <a:off x="3713394" y="3500439"/>
                <a:ext cx="1787300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0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zh-CN" altLang="en-US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2" name="TextBox 66"/>
              <p:cNvSpPr txBox="1"/>
              <p:nvPr/>
            </p:nvSpPr>
            <p:spPr>
              <a:xfrm>
                <a:off x="3713394" y="3835602"/>
                <a:ext cx="1800000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1  0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3" name="TextBox 67"/>
              <p:cNvSpPr txBox="1"/>
              <p:nvPr/>
            </p:nvSpPr>
            <p:spPr>
              <a:xfrm>
                <a:off x="3713394" y="4192792"/>
                <a:ext cx="1800000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0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zh-CN" altLang="en-US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4" name="TextBox 68"/>
              <p:cNvSpPr txBox="1"/>
              <p:nvPr/>
            </p:nvSpPr>
            <p:spPr>
              <a:xfrm>
                <a:off x="3713394" y="4549981"/>
                <a:ext cx="1800000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1  1  1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0 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zh-CN" altLang="en-US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5" name="TextBox 69"/>
              <p:cNvSpPr txBox="1"/>
              <p:nvPr/>
            </p:nvSpPr>
            <p:spPr>
              <a:xfrm>
                <a:off x="3713394" y="4907173"/>
                <a:ext cx="1800000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0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1  1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 rot="5400000">
                <a:off x="2525698" y="4357694"/>
                <a:ext cx="1857388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454392" y="3429000"/>
                <a:ext cx="142876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454392" y="5284800"/>
                <a:ext cx="142876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rot="5400000">
                <a:off x="4668838" y="4357694"/>
                <a:ext cx="1857388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5454656" y="3429000"/>
                <a:ext cx="142876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5454656" y="5284800"/>
                <a:ext cx="142876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76"/>
              <p:cNvSpPr txBox="1"/>
              <p:nvPr/>
            </p:nvSpPr>
            <p:spPr>
              <a:xfrm>
                <a:off x="2928926" y="3525838"/>
                <a:ext cx="428628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3" name="TextBox 77"/>
              <p:cNvSpPr txBox="1"/>
              <p:nvPr/>
            </p:nvSpPr>
            <p:spPr>
              <a:xfrm>
                <a:off x="2928926" y="3832228"/>
                <a:ext cx="428628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4" name="TextBox 78"/>
              <p:cNvSpPr txBox="1"/>
              <p:nvPr/>
            </p:nvSpPr>
            <p:spPr>
              <a:xfrm>
                <a:off x="2928926" y="4211843"/>
                <a:ext cx="428628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5" name="TextBox 79"/>
              <p:cNvSpPr txBox="1"/>
              <p:nvPr/>
            </p:nvSpPr>
            <p:spPr>
              <a:xfrm>
                <a:off x="2928926" y="4588083"/>
                <a:ext cx="428628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6" name="TextBox 80"/>
              <p:cNvSpPr txBox="1"/>
              <p:nvPr/>
            </p:nvSpPr>
            <p:spPr>
              <a:xfrm>
                <a:off x="2928926" y="4983373"/>
                <a:ext cx="428628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7" name="TextBox 81"/>
              <p:cNvSpPr txBox="1"/>
              <p:nvPr/>
            </p:nvSpPr>
            <p:spPr>
              <a:xfrm>
                <a:off x="3676644" y="3000372"/>
                <a:ext cx="1966926" cy="307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6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r>
                  <a:rPr lang="en-US" altLang="zh-CN" sz="20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sz="16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1  </a:t>
                </a:r>
                <a:r>
                  <a:rPr lang="en-US" altLang="zh-CN" sz="12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sz="16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 </a:t>
                </a:r>
                <a:r>
                  <a:rPr lang="en-US" altLang="zh-CN" sz="10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6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 </a:t>
                </a:r>
                <a:r>
                  <a:rPr lang="en-US" altLang="zh-CN" sz="11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zh-CN" altLang="en-US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58" name="组合 82"/>
            <p:cNvGrpSpPr/>
            <p:nvPr/>
          </p:nvGrpSpPr>
          <p:grpSpPr>
            <a:xfrm>
              <a:off x="4643438" y="3339320"/>
              <a:ext cx="3322691" cy="2286810"/>
              <a:chOff x="2275635" y="3000372"/>
              <a:chExt cx="3322691" cy="2286810"/>
            </a:xfrm>
          </p:grpSpPr>
          <p:sp>
            <p:nvSpPr>
              <p:cNvPr id="59" name="TextBox 83"/>
              <p:cNvSpPr txBox="1"/>
              <p:nvPr/>
            </p:nvSpPr>
            <p:spPr>
              <a:xfrm>
                <a:off x="2275635" y="4143380"/>
                <a:ext cx="71438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i="1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A</a:t>
                </a:r>
                <a:r>
                  <a:rPr lang="en-US" altLang="zh-CN" sz="1800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=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0" name="TextBox 84"/>
              <p:cNvSpPr txBox="1"/>
              <p:nvPr/>
            </p:nvSpPr>
            <p:spPr>
              <a:xfrm>
                <a:off x="3713394" y="3500439"/>
                <a:ext cx="1800000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0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zh-CN" altLang="en-US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1" name="TextBox 85"/>
              <p:cNvSpPr txBox="1"/>
              <p:nvPr/>
            </p:nvSpPr>
            <p:spPr>
              <a:xfrm>
                <a:off x="3713394" y="3835602"/>
                <a:ext cx="1800000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0  0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" name="TextBox 86"/>
              <p:cNvSpPr txBox="1"/>
              <p:nvPr/>
            </p:nvSpPr>
            <p:spPr>
              <a:xfrm>
                <a:off x="3713394" y="4192792"/>
                <a:ext cx="1800000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0  0  0  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zh-CN" altLang="en-US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3" name="TextBox 87"/>
              <p:cNvSpPr txBox="1"/>
              <p:nvPr/>
            </p:nvSpPr>
            <p:spPr>
              <a:xfrm>
                <a:off x="3713394" y="4549981"/>
                <a:ext cx="1800000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0  0  0  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  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zh-CN" altLang="en-US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4" name="TextBox 88"/>
              <p:cNvSpPr txBox="1"/>
              <p:nvPr/>
            </p:nvSpPr>
            <p:spPr>
              <a:xfrm>
                <a:off x="3713394" y="4907173"/>
                <a:ext cx="1800000" cy="276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0  0</a:t>
                </a:r>
                <a:r>
                  <a:rPr lang="en-US" altLang="zh-CN" sz="18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1</a:t>
                </a:r>
                <a:r>
                  <a:rPr lang="en-US" altLang="zh-CN" sz="180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 rot="5400000">
                <a:off x="2525698" y="4357694"/>
                <a:ext cx="1857388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3454392" y="3429000"/>
                <a:ext cx="142876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3454392" y="5284800"/>
                <a:ext cx="142876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rot="5400000">
                <a:off x="4668838" y="4357694"/>
                <a:ext cx="1857388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454656" y="3429000"/>
                <a:ext cx="142876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5454656" y="5284800"/>
                <a:ext cx="142876" cy="1588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TextBox 95"/>
              <p:cNvSpPr txBox="1"/>
              <p:nvPr/>
            </p:nvSpPr>
            <p:spPr>
              <a:xfrm>
                <a:off x="2928926" y="3525838"/>
                <a:ext cx="428628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2" name="TextBox 96"/>
              <p:cNvSpPr txBox="1"/>
              <p:nvPr/>
            </p:nvSpPr>
            <p:spPr>
              <a:xfrm>
                <a:off x="2928926" y="3832228"/>
                <a:ext cx="428628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3" name="TextBox 97"/>
              <p:cNvSpPr txBox="1"/>
              <p:nvPr/>
            </p:nvSpPr>
            <p:spPr>
              <a:xfrm>
                <a:off x="2928926" y="4211843"/>
                <a:ext cx="428628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4" name="TextBox 98"/>
              <p:cNvSpPr txBox="1"/>
              <p:nvPr/>
            </p:nvSpPr>
            <p:spPr>
              <a:xfrm>
                <a:off x="2928926" y="4597608"/>
                <a:ext cx="428628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5" name="TextBox 99"/>
              <p:cNvSpPr txBox="1"/>
              <p:nvPr/>
            </p:nvSpPr>
            <p:spPr>
              <a:xfrm>
                <a:off x="2928926" y="4964323"/>
                <a:ext cx="428628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6" name="TextBox 100"/>
              <p:cNvSpPr txBox="1"/>
              <p:nvPr/>
            </p:nvSpPr>
            <p:spPr>
              <a:xfrm>
                <a:off x="3714744" y="3000372"/>
                <a:ext cx="1800000" cy="307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6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r>
                  <a:rPr lang="en-US" altLang="zh-CN" sz="18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6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8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 </a:t>
                </a:r>
                <a:r>
                  <a:rPr lang="en-US" altLang="zh-CN" sz="16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 </a:t>
                </a:r>
                <a:r>
                  <a:rPr lang="en-US" altLang="zh-CN" sz="10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sz="16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3 </a:t>
                </a:r>
                <a:r>
                  <a:rPr lang="en-US" altLang="zh-CN" sz="200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sz="16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zh-CN" altLang="en-US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359696" y="1844824"/>
            <a:ext cx="5214974" cy="2827672"/>
            <a:chOff x="2166134" y="1196753"/>
            <a:chExt cx="5214974" cy="2827672"/>
          </a:xfrm>
        </p:grpSpPr>
        <p:sp>
          <p:nvSpPr>
            <p:cNvPr id="2" name="Text Box 2"/>
            <p:cNvSpPr txBox="1">
              <a:spLocks noChangeArrowheads="1"/>
            </p:cNvSpPr>
            <p:nvPr/>
          </p:nvSpPr>
          <p:spPr bwMode="auto">
            <a:xfrm>
              <a:off x="2166134" y="1196753"/>
              <a:ext cx="4262438" cy="4603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邻接矩阵的主要特点：　　　　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380448" y="1911132"/>
              <a:ext cx="5000660" cy="1010920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216000" tIns="108000" bIns="108000" rtlCol="0">
              <a:spAutoFit/>
            </a:bodyPr>
            <a:lstStyle/>
            <a:p>
              <a:pPr marL="457200" indent="-457200" algn="l">
                <a:lnSpc>
                  <a:spcPts val="28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一个图的邻接矩阵表示是唯一的。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marL="457200" indent="-457200" algn="l">
                <a:lnSpc>
                  <a:spcPts val="2800"/>
                </a:lnSpc>
                <a:spcBef>
                  <a:spcPts val="600"/>
                </a:spcBef>
                <a:buBlip>
                  <a:blip r:embed="rId1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特别适合于稠密图的存储。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4" name="组合 6"/>
            <p:cNvGrpSpPr/>
            <p:nvPr/>
          </p:nvGrpSpPr>
          <p:grpSpPr>
            <a:xfrm>
              <a:off x="3023390" y="3126373"/>
              <a:ext cx="3857652" cy="898052"/>
              <a:chOff x="1428728" y="2358224"/>
              <a:chExt cx="3857652" cy="898052"/>
            </a:xfrm>
          </p:grpSpPr>
          <p:cxnSp>
            <p:nvCxnSpPr>
              <p:cNvPr id="5" name="直接箭头连接符 4"/>
              <p:cNvCxnSpPr/>
              <p:nvPr/>
            </p:nvCxnSpPr>
            <p:spPr>
              <a:xfrm rot="5400000" flipH="1" flipV="1">
                <a:off x="2892413" y="2607463"/>
                <a:ext cx="500066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1428728" y="2857496"/>
                <a:ext cx="3857652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邻接矩阵的存储空间为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O(</a:t>
                </a:r>
                <a:r>
                  <a:rPr lang="en-US" altLang="zh-CN" sz="20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n</a:t>
                </a:r>
                <a:r>
                  <a:rPr lang="en-US" altLang="zh-CN" sz="2000" baseline="30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)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9" y="0"/>
            <a:ext cx="10646334" cy="8496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-55" y="268"/>
            <a:ext cx="3361006" cy="553085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contourClr>
                <a:schemeClr val="bg1"/>
              </a:contourClr>
            </a:sp3d>
          </a:bodyPr>
          <a:lstStyle/>
          <a:p>
            <a:pPr algn="ctr"/>
            <a:r>
              <a:rPr lang="en-US" altLang="zh-CN" sz="30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30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图的基本概念</a:t>
            </a:r>
            <a:endParaRPr lang="zh-CN" altLang="en-US" sz="3000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024034" y="1926167"/>
            <a:ext cx="6215106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32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Graph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由顶点集合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V(G)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和边集合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E(G)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构成。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Text Box 4" descr="纸莎草纸"/>
          <p:cNvSpPr txBox="1">
            <a:spLocks noChangeArrowheads="1"/>
          </p:cNvSpPr>
          <p:nvPr/>
        </p:nvSpPr>
        <p:spPr bwMode="auto">
          <a:xfrm>
            <a:off x="1006802" y="908720"/>
            <a:ext cx="2928958" cy="48196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solidFill>
                  <a:srgbClr val="F3980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8.1.1 </a:t>
            </a:r>
            <a:r>
              <a:rPr lang="zh-CN" altLang="en-US" sz="2200" dirty="0">
                <a:solidFill>
                  <a:srgbClr val="F3980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图的定义 </a:t>
            </a:r>
            <a:endParaRPr lang="zh-CN" altLang="en-US" sz="2200" dirty="0">
              <a:solidFill>
                <a:srgbClr val="F3980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024034" y="5373450"/>
            <a:ext cx="8208962" cy="911860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lnSpc>
                <a:spcPts val="32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zh-CN" altLang="en-US" sz="2000" dirty="0">
                <a:solidFill>
                  <a:srgbClr val="DB03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说明：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对于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个顶点的图，对每个顶点连续编号，即顶点的编号为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～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。通过编号唯一确定一个顶点。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3095604" y="2730244"/>
            <a:ext cx="2071702" cy="1946910"/>
            <a:chOff x="3500430" y="1643050"/>
            <a:chExt cx="2952750" cy="2433638"/>
          </a:xfrm>
        </p:grpSpPr>
        <p:sp>
          <p:nvSpPr>
            <p:cNvPr id="15" name="Line 38"/>
            <p:cNvSpPr>
              <a:spLocks noChangeShapeType="1"/>
            </p:cNvSpPr>
            <p:nvPr/>
          </p:nvSpPr>
          <p:spPr bwMode="auto">
            <a:xfrm>
              <a:off x="4043355" y="2833675"/>
              <a:ext cx="1865313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Freeform 39"/>
            <p:cNvSpPr/>
            <p:nvPr/>
          </p:nvSpPr>
          <p:spPr bwMode="auto">
            <a:xfrm>
              <a:off x="3911593" y="3006713"/>
              <a:ext cx="811213" cy="709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5" y="412"/>
                </a:cxn>
              </a:cxnLst>
              <a:rect l="0" t="0" r="r" b="b"/>
              <a:pathLst>
                <a:path w="495" h="412">
                  <a:moveTo>
                    <a:pt x="0" y="0"/>
                  </a:moveTo>
                  <a:lnTo>
                    <a:pt x="495" y="412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5202230" y="2967025"/>
              <a:ext cx="787400" cy="735013"/>
            </a:xfrm>
            <a:custGeom>
              <a:avLst/>
              <a:gdLst/>
              <a:ahLst/>
              <a:cxnLst>
                <a:cxn ang="0">
                  <a:pos x="0" y="428"/>
                </a:cxn>
                <a:cxn ang="0">
                  <a:pos x="480" y="0"/>
                </a:cxn>
              </a:cxnLst>
              <a:rect l="0" t="0" r="r" b="b"/>
              <a:pathLst>
                <a:path w="480" h="428">
                  <a:moveTo>
                    <a:pt x="0" y="428"/>
                  </a:moveTo>
                  <a:lnTo>
                    <a:pt x="480" y="0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Freeform 41"/>
            <p:cNvSpPr/>
            <p:nvPr/>
          </p:nvSpPr>
          <p:spPr bwMode="auto">
            <a:xfrm>
              <a:off x="5202230" y="1936738"/>
              <a:ext cx="847725" cy="6699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7" y="390"/>
                </a:cxn>
              </a:cxnLst>
              <a:rect l="0" t="0" r="r" b="b"/>
              <a:pathLst>
                <a:path w="517" h="390">
                  <a:moveTo>
                    <a:pt x="0" y="0"/>
                  </a:moveTo>
                  <a:lnTo>
                    <a:pt x="517" y="390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Freeform 42"/>
            <p:cNvSpPr/>
            <p:nvPr/>
          </p:nvSpPr>
          <p:spPr bwMode="auto">
            <a:xfrm>
              <a:off x="3835393" y="1987538"/>
              <a:ext cx="923925" cy="747713"/>
            </a:xfrm>
            <a:custGeom>
              <a:avLst/>
              <a:gdLst/>
              <a:ahLst/>
              <a:cxnLst>
                <a:cxn ang="0">
                  <a:pos x="562" y="0"/>
                </a:cxn>
                <a:cxn ang="0">
                  <a:pos x="0" y="435"/>
                </a:cxn>
              </a:cxnLst>
              <a:rect l="0" t="0" r="r" b="b"/>
              <a:pathLst>
                <a:path w="562" h="435">
                  <a:moveTo>
                    <a:pt x="562" y="0"/>
                  </a:moveTo>
                  <a:lnTo>
                    <a:pt x="0" y="435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Line 43"/>
            <p:cNvSpPr>
              <a:spLocks noChangeShapeType="1"/>
            </p:cNvSpPr>
            <p:nvPr/>
          </p:nvSpPr>
          <p:spPr bwMode="auto">
            <a:xfrm>
              <a:off x="4976805" y="2171688"/>
              <a:ext cx="0" cy="161448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Oval 44"/>
            <p:cNvSpPr>
              <a:spLocks noChangeArrowheads="1"/>
            </p:cNvSpPr>
            <p:nvPr/>
          </p:nvSpPr>
          <p:spPr bwMode="auto">
            <a:xfrm>
              <a:off x="4681530" y="1643050"/>
              <a:ext cx="590550" cy="53181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Oval 45"/>
            <p:cNvSpPr>
              <a:spLocks noChangeArrowheads="1"/>
            </p:cNvSpPr>
            <p:nvPr/>
          </p:nvSpPr>
          <p:spPr bwMode="auto">
            <a:xfrm>
              <a:off x="4681530" y="2546338"/>
              <a:ext cx="590550" cy="5334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Oval 46"/>
            <p:cNvSpPr>
              <a:spLocks noChangeArrowheads="1"/>
            </p:cNvSpPr>
            <p:nvPr/>
          </p:nvSpPr>
          <p:spPr bwMode="auto">
            <a:xfrm>
              <a:off x="5862630" y="2546338"/>
              <a:ext cx="590550" cy="5334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Oval 47"/>
            <p:cNvSpPr>
              <a:spLocks noChangeArrowheads="1"/>
            </p:cNvSpPr>
            <p:nvPr/>
          </p:nvSpPr>
          <p:spPr bwMode="auto">
            <a:xfrm>
              <a:off x="3500430" y="2546338"/>
              <a:ext cx="590550" cy="5334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Oval 48"/>
            <p:cNvSpPr>
              <a:spLocks noChangeArrowheads="1"/>
            </p:cNvSpPr>
            <p:nvPr/>
          </p:nvSpPr>
          <p:spPr bwMode="auto">
            <a:xfrm>
              <a:off x="4630730" y="3540113"/>
              <a:ext cx="592138" cy="53657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6" name="TextBox 19"/>
          <p:cNvSpPr txBox="1"/>
          <p:nvPr/>
        </p:nvSpPr>
        <p:spPr>
          <a:xfrm>
            <a:off x="6310314" y="2587368"/>
            <a:ext cx="12144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二元组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6381752" y="3158873"/>
            <a:ext cx="3214710" cy="75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6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数据集合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顶点集合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26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关系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2000" i="1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 边集合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988181" y="3970848"/>
            <a:ext cx="714380" cy="727713"/>
            <a:chOff x="5429256" y="3395662"/>
            <a:chExt cx="714380" cy="727713"/>
          </a:xfrm>
        </p:grpSpPr>
        <p:sp>
          <p:nvSpPr>
            <p:cNvPr id="29" name="TextBox 22"/>
            <p:cNvSpPr txBox="1"/>
            <p:nvPr/>
          </p:nvSpPr>
          <p:spPr>
            <a:xfrm>
              <a:off x="5429256" y="3786190"/>
              <a:ext cx="7143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序偶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rot="5400000" flipH="1" flipV="1">
              <a:off x="5550701" y="3573463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8211032" y="3963497"/>
            <a:ext cx="500066" cy="727713"/>
            <a:chOff x="6596077" y="3395662"/>
            <a:chExt cx="500066" cy="727713"/>
          </a:xfrm>
        </p:grpSpPr>
        <p:sp>
          <p:nvSpPr>
            <p:cNvPr id="32" name="TextBox 23"/>
            <p:cNvSpPr txBox="1"/>
            <p:nvPr/>
          </p:nvSpPr>
          <p:spPr>
            <a:xfrm>
              <a:off x="6596077" y="3786190"/>
              <a:ext cx="50006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边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 rot="5400000" flipH="1" flipV="1">
              <a:off x="6607189" y="3573463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 bldLvl="0" animBg="1"/>
      <p:bldP spid="9" grpId="0" bldLvl="0" animBg="1"/>
      <p:bldP spid="11" grpId="0" bldLvl="0" animBg="1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885660" y="1459035"/>
            <a:ext cx="6105537" cy="4472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rIns="180000" bIns="144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#define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MAXV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&lt;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最大顶点个数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	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struct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no;	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顶点编号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InfoType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info;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顶点其他信息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VertexType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ts val="24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 struct  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图的定义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edges[MAXV][MAXV]; 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邻接矩阵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n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e;  	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顶点数，边数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VertexType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vexs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[MAXV];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存放顶点信息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MatGraph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847529" y="836712"/>
            <a:ext cx="6264275" cy="39878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图的邻接矩阵存储类型定义如下：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7"/>
          <p:cNvGrpSpPr/>
          <p:nvPr/>
        </p:nvGrpSpPr>
        <p:grpSpPr>
          <a:xfrm>
            <a:off x="8134072" y="2336910"/>
            <a:ext cx="1500198" cy="1285884"/>
            <a:chOff x="6643702" y="1785926"/>
            <a:chExt cx="1500198" cy="1285884"/>
          </a:xfrm>
        </p:grpSpPr>
        <p:sp>
          <p:nvSpPr>
            <p:cNvPr id="18" name="TextBox 3"/>
            <p:cNvSpPr txBox="1"/>
            <p:nvPr/>
          </p:nvSpPr>
          <p:spPr>
            <a:xfrm>
              <a:off x="6858016" y="2071678"/>
              <a:ext cx="128588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声明顶点的类型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右大括号 18"/>
            <p:cNvSpPr/>
            <p:nvPr/>
          </p:nvSpPr>
          <p:spPr>
            <a:xfrm>
              <a:off x="6643702" y="1785926"/>
              <a:ext cx="214314" cy="1285884"/>
            </a:xfrm>
            <a:prstGeom prst="rightBrace">
              <a:avLst/>
            </a:prstGeom>
            <a:ln w="19050">
              <a:tailEnd type="non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0" name="组合 8"/>
          <p:cNvGrpSpPr/>
          <p:nvPr/>
        </p:nvGrpSpPr>
        <p:grpSpPr>
          <a:xfrm>
            <a:off x="8134072" y="3837108"/>
            <a:ext cx="1643074" cy="1571636"/>
            <a:chOff x="6643702" y="3286124"/>
            <a:chExt cx="1643074" cy="1571636"/>
          </a:xfrm>
        </p:grpSpPr>
        <p:sp>
          <p:nvSpPr>
            <p:cNvPr id="21" name="TextBox 5"/>
            <p:cNvSpPr txBox="1"/>
            <p:nvPr/>
          </p:nvSpPr>
          <p:spPr>
            <a:xfrm>
              <a:off x="6786578" y="3857628"/>
              <a:ext cx="150019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声明的邻接矩阵类型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右大括号 21"/>
            <p:cNvSpPr/>
            <p:nvPr/>
          </p:nvSpPr>
          <p:spPr>
            <a:xfrm>
              <a:off x="6643702" y="3286124"/>
              <a:ext cx="142876" cy="1571636"/>
            </a:xfrm>
            <a:prstGeom prst="rightBrace">
              <a:avLst/>
            </a:prstGeom>
            <a:ln w="19050">
              <a:tailEnd type="non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502" y="1591680"/>
            <a:ext cx="5633864" cy="5633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6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768" y="2227227"/>
            <a:ext cx="4519817" cy="4442133"/>
          </a:xfrm>
          <a:prstGeom prst="rect">
            <a:avLst/>
          </a:prstGeom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024035" y="1357298"/>
            <a:ext cx="8072493" cy="4508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>
            <a:spAutoFit/>
          </a:bodyPr>
          <a:lstStyle/>
          <a:p>
            <a:pPr marL="457200" indent="-457200" algn="l">
              <a:buBlip>
                <a:blip r:embed="rId2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对图中每个顶点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建立一个单链表，将顶点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的所有邻接点链起来。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" name="组合 68"/>
          <p:cNvGrpSpPr/>
          <p:nvPr/>
        </p:nvGrpSpPr>
        <p:grpSpPr>
          <a:xfrm>
            <a:off x="4310050" y="2357431"/>
            <a:ext cx="4786346" cy="645160"/>
            <a:chOff x="2714612" y="2357430"/>
            <a:chExt cx="4786346" cy="645160"/>
          </a:xfrm>
        </p:grpSpPr>
        <p:sp>
          <p:nvSpPr>
            <p:cNvPr id="5" name="矩形 4"/>
            <p:cNvSpPr/>
            <p:nvPr/>
          </p:nvSpPr>
          <p:spPr bwMode="auto">
            <a:xfrm>
              <a:off x="4071934" y="249381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4643438" y="249381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286380" y="249381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857884" y="249381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6500826" y="249381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7072330" y="249381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4857752" y="2674788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6072198" y="2682726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28"/>
            <p:cNvSpPr txBox="1"/>
            <p:nvPr/>
          </p:nvSpPr>
          <p:spPr>
            <a:xfrm>
              <a:off x="2714612" y="2357430"/>
              <a:ext cx="114300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的单链表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4" name="组合 69"/>
          <p:cNvGrpSpPr/>
          <p:nvPr/>
        </p:nvGrpSpPr>
        <p:grpSpPr>
          <a:xfrm>
            <a:off x="4310050" y="3078305"/>
            <a:ext cx="4786346" cy="645160"/>
            <a:chOff x="2714612" y="3078304"/>
            <a:chExt cx="4786346" cy="645160"/>
          </a:xfrm>
        </p:grpSpPr>
        <p:sp>
          <p:nvSpPr>
            <p:cNvPr id="15" name="矩形 14"/>
            <p:cNvSpPr/>
            <p:nvPr/>
          </p:nvSpPr>
          <p:spPr bwMode="auto">
            <a:xfrm>
              <a:off x="4071934" y="3214686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643438" y="3214686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5286380" y="3214686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5857884" y="3214686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6500826" y="3214686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7072330" y="3214686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4857752" y="3395662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6072198" y="3403600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37"/>
            <p:cNvSpPr txBox="1"/>
            <p:nvPr/>
          </p:nvSpPr>
          <p:spPr>
            <a:xfrm>
              <a:off x="2714612" y="3078304"/>
              <a:ext cx="114300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的单链表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4" name="组合 70"/>
          <p:cNvGrpSpPr/>
          <p:nvPr/>
        </p:nvGrpSpPr>
        <p:grpSpPr>
          <a:xfrm>
            <a:off x="4310050" y="3864123"/>
            <a:ext cx="4786346" cy="645160"/>
            <a:chOff x="2714612" y="3864122"/>
            <a:chExt cx="4786346" cy="645160"/>
          </a:xfrm>
        </p:grpSpPr>
        <p:sp>
          <p:nvSpPr>
            <p:cNvPr id="25" name="矩形 24"/>
            <p:cNvSpPr/>
            <p:nvPr/>
          </p:nvSpPr>
          <p:spPr bwMode="auto">
            <a:xfrm>
              <a:off x="4071934" y="400050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4643438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5286380" y="400050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5857884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6500826" y="400050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7072330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4857752" y="4181480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6072198" y="4189418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46"/>
            <p:cNvSpPr txBox="1"/>
            <p:nvPr/>
          </p:nvSpPr>
          <p:spPr>
            <a:xfrm>
              <a:off x="2714612" y="3864122"/>
              <a:ext cx="114300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的单链表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4" name="组合 72"/>
          <p:cNvGrpSpPr/>
          <p:nvPr/>
        </p:nvGrpSpPr>
        <p:grpSpPr>
          <a:xfrm>
            <a:off x="4310050" y="5357827"/>
            <a:ext cx="4786346" cy="645160"/>
            <a:chOff x="2714612" y="5357826"/>
            <a:chExt cx="4786346" cy="645160"/>
          </a:xfrm>
        </p:grpSpPr>
        <p:sp>
          <p:nvSpPr>
            <p:cNvPr id="35" name="矩形 34"/>
            <p:cNvSpPr/>
            <p:nvPr/>
          </p:nvSpPr>
          <p:spPr bwMode="auto">
            <a:xfrm>
              <a:off x="4071934" y="549420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4643438" y="549420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5286380" y="549420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5857884" y="549420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6500826" y="549420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7072330" y="549420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1" name="直接箭头连接符 40"/>
            <p:cNvCxnSpPr/>
            <p:nvPr/>
          </p:nvCxnSpPr>
          <p:spPr>
            <a:xfrm>
              <a:off x="4857752" y="567518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6072198" y="5683122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64"/>
            <p:cNvSpPr txBox="1"/>
            <p:nvPr/>
          </p:nvSpPr>
          <p:spPr>
            <a:xfrm>
              <a:off x="2714612" y="5357826"/>
              <a:ext cx="114300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的单链表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组合 71"/>
          <p:cNvGrpSpPr/>
          <p:nvPr/>
        </p:nvGrpSpPr>
        <p:grpSpPr>
          <a:xfrm>
            <a:off x="4310050" y="4649941"/>
            <a:ext cx="6072230" cy="645160"/>
            <a:chOff x="2714612" y="4649940"/>
            <a:chExt cx="6072230" cy="645160"/>
          </a:xfrm>
        </p:grpSpPr>
        <p:sp>
          <p:nvSpPr>
            <p:cNvPr id="45" name="矩形 44"/>
            <p:cNvSpPr/>
            <p:nvPr/>
          </p:nvSpPr>
          <p:spPr bwMode="auto">
            <a:xfrm>
              <a:off x="4071934" y="478632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4643438" y="478632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5286380" y="478632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5857884" y="478632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6500826" y="478632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7072330" y="478632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4857752" y="4967298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6072198" y="4975236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5"/>
            <p:cNvSpPr txBox="1"/>
            <p:nvPr/>
          </p:nvSpPr>
          <p:spPr>
            <a:xfrm>
              <a:off x="2714612" y="4649940"/>
              <a:ext cx="114300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的单链表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7786710" y="478632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8358214" y="478632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6" name="直接箭头连接符 55"/>
            <p:cNvCxnSpPr/>
            <p:nvPr/>
          </p:nvCxnSpPr>
          <p:spPr>
            <a:xfrm>
              <a:off x="7358082" y="4975236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组合 96"/>
          <p:cNvGrpSpPr/>
          <p:nvPr/>
        </p:nvGrpSpPr>
        <p:grpSpPr>
          <a:xfrm>
            <a:off x="1809720" y="2571744"/>
            <a:ext cx="2124788" cy="2122174"/>
            <a:chOff x="357157" y="2643181"/>
            <a:chExt cx="2124788" cy="2122174"/>
          </a:xfrm>
        </p:grpSpPr>
        <p:sp>
          <p:nvSpPr>
            <p:cNvPr id="58" name="Oval 60"/>
            <p:cNvSpPr>
              <a:spLocks noChangeArrowheads="1"/>
            </p:cNvSpPr>
            <p:nvPr/>
          </p:nvSpPr>
          <p:spPr bwMode="auto">
            <a:xfrm>
              <a:off x="1222345" y="2643181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Oval 61"/>
            <p:cNvSpPr>
              <a:spLocks noChangeArrowheads="1"/>
            </p:cNvSpPr>
            <p:nvPr/>
          </p:nvSpPr>
          <p:spPr bwMode="auto">
            <a:xfrm>
              <a:off x="1222345" y="3508369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0" name="Oval 62"/>
            <p:cNvSpPr>
              <a:spLocks noChangeArrowheads="1"/>
            </p:cNvSpPr>
            <p:nvPr/>
          </p:nvSpPr>
          <p:spPr bwMode="auto">
            <a:xfrm>
              <a:off x="357157" y="3508369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1" name="Oval 63"/>
            <p:cNvSpPr>
              <a:spLocks noChangeArrowheads="1"/>
            </p:cNvSpPr>
            <p:nvPr/>
          </p:nvSpPr>
          <p:spPr bwMode="auto">
            <a:xfrm>
              <a:off x="2085945" y="3508369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Oval 64"/>
            <p:cNvSpPr>
              <a:spLocks noChangeArrowheads="1"/>
            </p:cNvSpPr>
            <p:nvPr/>
          </p:nvSpPr>
          <p:spPr bwMode="auto">
            <a:xfrm>
              <a:off x="1222346" y="4369355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3" name="直接连接符 62"/>
            <p:cNvCxnSpPr>
              <a:stCxn id="58" idx="2"/>
              <a:endCxn id="60" idx="0"/>
            </p:cNvCxnSpPr>
            <p:nvPr/>
          </p:nvCxnSpPr>
          <p:spPr>
            <a:xfrm rot="10800000" flipV="1">
              <a:off x="555157" y="2841181"/>
              <a:ext cx="667188" cy="66718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stCxn id="58" idx="6"/>
              <a:endCxn id="61" idx="0"/>
            </p:cNvCxnSpPr>
            <p:nvPr/>
          </p:nvCxnSpPr>
          <p:spPr>
            <a:xfrm>
              <a:off x="1618345" y="2841181"/>
              <a:ext cx="665600" cy="66718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60" idx="6"/>
              <a:endCxn id="59" idx="2"/>
            </p:cNvCxnSpPr>
            <p:nvPr/>
          </p:nvCxnSpPr>
          <p:spPr>
            <a:xfrm>
              <a:off x="753157" y="3706369"/>
              <a:ext cx="469188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59" idx="6"/>
              <a:endCxn id="61" idx="2"/>
            </p:cNvCxnSpPr>
            <p:nvPr/>
          </p:nvCxnSpPr>
          <p:spPr>
            <a:xfrm>
              <a:off x="1618345" y="3706369"/>
              <a:ext cx="4676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58" idx="4"/>
              <a:endCxn id="59" idx="0"/>
            </p:cNvCxnSpPr>
            <p:nvPr/>
          </p:nvCxnSpPr>
          <p:spPr>
            <a:xfrm rot="5400000">
              <a:off x="1185751" y="3273775"/>
              <a:ext cx="469188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>
              <a:stCxn id="60" idx="4"/>
              <a:endCxn id="62" idx="2"/>
            </p:cNvCxnSpPr>
            <p:nvPr/>
          </p:nvCxnSpPr>
          <p:spPr>
            <a:xfrm rot="16200000" flipH="1">
              <a:off x="557258" y="3902267"/>
              <a:ext cx="662986" cy="66718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62" idx="6"/>
              <a:endCxn id="61" idx="4"/>
            </p:cNvCxnSpPr>
            <p:nvPr/>
          </p:nvCxnSpPr>
          <p:spPr>
            <a:xfrm flipV="1">
              <a:off x="1618346" y="3904369"/>
              <a:ext cx="665599" cy="662986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stCxn id="59" idx="4"/>
              <a:endCxn id="62" idx="0"/>
            </p:cNvCxnSpPr>
            <p:nvPr/>
          </p:nvCxnSpPr>
          <p:spPr>
            <a:xfrm rot="16200000" flipH="1">
              <a:off x="1187852" y="4136861"/>
              <a:ext cx="464986" cy="1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72" name="文本框 71"/>
          <p:cNvSpPr txBox="1"/>
          <p:nvPr/>
        </p:nvSpPr>
        <p:spPr>
          <a:xfrm>
            <a:off x="973162" y="905584"/>
            <a:ext cx="375468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398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8.2.2 </a:t>
            </a:r>
            <a:r>
              <a:rPr lang="zh-CN" altLang="en-US" sz="2200" dirty="0">
                <a:solidFill>
                  <a:srgbClr val="F398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邻接表存储方法</a:t>
            </a:r>
            <a:endParaRPr lang="zh-CN" altLang="en-US" sz="2200" dirty="0">
              <a:solidFill>
                <a:srgbClr val="F398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图片 8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63" y="911570"/>
            <a:ext cx="5831498" cy="5831498"/>
          </a:xfrm>
          <a:prstGeom prst="rect">
            <a:avLst/>
          </a:prstGeom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775520" y="764704"/>
            <a:ext cx="8358246" cy="8610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>
            <a:spAutoFit/>
          </a:bodyPr>
          <a:lstStyle/>
          <a:p>
            <a:pPr marL="457200" indent="-457200" algn="l">
              <a:lnSpc>
                <a:spcPts val="2800"/>
              </a:lnSpc>
              <a:spcBef>
                <a:spcPts val="0"/>
              </a:spcBef>
              <a:buBlip>
                <a:blip r:embed="rId2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每个单链表上添加一个表头结点（表示顶点信息）。并将所有表头结点构成一个数组，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下标为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的元素表示顶点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的表头结点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A0A0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" name="组合 73"/>
          <p:cNvGrpSpPr/>
          <p:nvPr/>
        </p:nvGrpSpPr>
        <p:grpSpPr>
          <a:xfrm>
            <a:off x="5704610" y="2479216"/>
            <a:ext cx="3429024" cy="357190"/>
            <a:chOff x="4286248" y="2071678"/>
            <a:chExt cx="3429024" cy="357190"/>
          </a:xfrm>
        </p:grpSpPr>
        <p:sp>
          <p:nvSpPr>
            <p:cNvPr id="4" name="矩形 3"/>
            <p:cNvSpPr/>
            <p:nvPr/>
          </p:nvSpPr>
          <p:spPr bwMode="auto">
            <a:xfrm>
              <a:off x="4286248" y="207167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4857752" y="207167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500694" y="207167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072198" y="207167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715140" y="207167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7286644" y="207167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5072066" y="225265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6286512" y="2260592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74"/>
          <p:cNvGrpSpPr/>
          <p:nvPr/>
        </p:nvGrpSpPr>
        <p:grpSpPr>
          <a:xfrm>
            <a:off x="5704610" y="3122158"/>
            <a:ext cx="3429024" cy="357190"/>
            <a:chOff x="4286248" y="2792552"/>
            <a:chExt cx="3429024" cy="357190"/>
          </a:xfrm>
        </p:grpSpPr>
        <p:sp>
          <p:nvSpPr>
            <p:cNvPr id="13" name="矩形 12"/>
            <p:cNvSpPr/>
            <p:nvPr/>
          </p:nvSpPr>
          <p:spPr bwMode="auto">
            <a:xfrm>
              <a:off x="4286248" y="279255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4857752" y="279255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5500694" y="279255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072198" y="279255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715140" y="279255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7286644" y="279255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5072066" y="2973528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6286512" y="2981466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组合 75"/>
          <p:cNvGrpSpPr/>
          <p:nvPr/>
        </p:nvGrpSpPr>
        <p:grpSpPr>
          <a:xfrm>
            <a:off x="5704610" y="3785738"/>
            <a:ext cx="3429024" cy="357190"/>
            <a:chOff x="4286248" y="3578370"/>
            <a:chExt cx="3429024" cy="357190"/>
          </a:xfrm>
        </p:grpSpPr>
        <p:sp>
          <p:nvSpPr>
            <p:cNvPr id="22" name="矩形 21"/>
            <p:cNvSpPr/>
            <p:nvPr/>
          </p:nvSpPr>
          <p:spPr bwMode="auto">
            <a:xfrm>
              <a:off x="4286248" y="357837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4857752" y="357837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5500694" y="357837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6072198" y="357837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6715140" y="357837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7286644" y="357837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5072066" y="3759346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6286512" y="376728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77"/>
          <p:cNvGrpSpPr/>
          <p:nvPr/>
        </p:nvGrpSpPr>
        <p:grpSpPr>
          <a:xfrm>
            <a:off x="5704610" y="5050984"/>
            <a:ext cx="3429024" cy="357190"/>
            <a:chOff x="4286248" y="5072074"/>
            <a:chExt cx="3429024" cy="357190"/>
          </a:xfrm>
        </p:grpSpPr>
        <p:sp>
          <p:nvSpPr>
            <p:cNvPr id="31" name="矩形 30"/>
            <p:cNvSpPr/>
            <p:nvPr/>
          </p:nvSpPr>
          <p:spPr bwMode="auto">
            <a:xfrm>
              <a:off x="4286248" y="507207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4857752" y="507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5500694" y="507207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6072198" y="507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6715140" y="507207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7286644" y="507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>
              <a:off x="5072066" y="5253050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6286512" y="5260988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76"/>
          <p:cNvGrpSpPr/>
          <p:nvPr/>
        </p:nvGrpSpPr>
        <p:grpSpPr>
          <a:xfrm>
            <a:off x="5704610" y="4408042"/>
            <a:ext cx="4714908" cy="357190"/>
            <a:chOff x="4286248" y="4364188"/>
            <a:chExt cx="4714908" cy="357190"/>
          </a:xfrm>
        </p:grpSpPr>
        <p:sp>
          <p:nvSpPr>
            <p:cNvPr id="40" name="矩形 39"/>
            <p:cNvSpPr/>
            <p:nvPr/>
          </p:nvSpPr>
          <p:spPr bwMode="auto">
            <a:xfrm>
              <a:off x="4286248" y="436418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4857752" y="436418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5500694" y="436418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6072198" y="436418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6715140" y="436418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7286644" y="436418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>
              <a:off x="5072066" y="454516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6286512" y="4553102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 bwMode="auto">
            <a:xfrm>
              <a:off x="8001024" y="436418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8572528" y="436418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7572396" y="4553102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99"/>
          <p:cNvGrpSpPr/>
          <p:nvPr/>
        </p:nvGrpSpPr>
        <p:grpSpPr>
          <a:xfrm>
            <a:off x="3990098" y="2336340"/>
            <a:ext cx="1714512" cy="3214710"/>
            <a:chOff x="2571736" y="1928802"/>
            <a:chExt cx="1714512" cy="3214710"/>
          </a:xfrm>
        </p:grpSpPr>
        <p:sp>
          <p:nvSpPr>
            <p:cNvPr id="52" name="矩形 51"/>
            <p:cNvSpPr/>
            <p:nvPr/>
          </p:nvSpPr>
          <p:spPr bwMode="auto">
            <a:xfrm>
              <a:off x="2954326" y="1928802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3525830" y="1928802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TextBox 80"/>
            <p:cNvSpPr txBox="1"/>
            <p:nvPr/>
          </p:nvSpPr>
          <p:spPr>
            <a:xfrm>
              <a:off x="2571736" y="2097078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5" name="直接箭头连接符 54"/>
            <p:cNvCxnSpPr/>
            <p:nvPr/>
          </p:nvCxnSpPr>
          <p:spPr>
            <a:xfrm>
              <a:off x="3714744" y="2265354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 bwMode="auto">
            <a:xfrm>
              <a:off x="2954326" y="2571744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3525830" y="2571744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TextBox 85"/>
            <p:cNvSpPr txBox="1"/>
            <p:nvPr/>
          </p:nvSpPr>
          <p:spPr>
            <a:xfrm>
              <a:off x="2571736" y="2740020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9" name="直接箭头连接符 58"/>
            <p:cNvCxnSpPr/>
            <p:nvPr/>
          </p:nvCxnSpPr>
          <p:spPr>
            <a:xfrm>
              <a:off x="3714744" y="2908296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 bwMode="auto">
            <a:xfrm>
              <a:off x="2954326" y="3214686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3525830" y="3214686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89"/>
            <p:cNvSpPr txBox="1"/>
            <p:nvPr/>
          </p:nvSpPr>
          <p:spPr>
            <a:xfrm>
              <a:off x="2571736" y="3382962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3" name="直接箭头连接符 62"/>
            <p:cNvCxnSpPr/>
            <p:nvPr/>
          </p:nvCxnSpPr>
          <p:spPr>
            <a:xfrm>
              <a:off x="3714744" y="3551238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 bwMode="auto">
            <a:xfrm>
              <a:off x="2954326" y="3857628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3525830" y="3857628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TextBox 93"/>
            <p:cNvSpPr txBox="1"/>
            <p:nvPr/>
          </p:nvSpPr>
          <p:spPr>
            <a:xfrm>
              <a:off x="2571736" y="4025904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7" name="直接箭头连接符 66"/>
            <p:cNvCxnSpPr/>
            <p:nvPr/>
          </p:nvCxnSpPr>
          <p:spPr>
            <a:xfrm>
              <a:off x="3714744" y="4194180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 bwMode="auto">
            <a:xfrm>
              <a:off x="2954326" y="4500570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3525830" y="4500570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TextBox 97"/>
            <p:cNvSpPr txBox="1"/>
            <p:nvPr/>
          </p:nvSpPr>
          <p:spPr>
            <a:xfrm>
              <a:off x="2571736" y="4668846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71" name="直接箭头连接符 70"/>
            <p:cNvCxnSpPr/>
            <p:nvPr/>
          </p:nvCxnSpPr>
          <p:spPr>
            <a:xfrm>
              <a:off x="3714744" y="4837122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100"/>
          <p:cNvGrpSpPr/>
          <p:nvPr/>
        </p:nvGrpSpPr>
        <p:grpSpPr>
          <a:xfrm>
            <a:off x="1704082" y="2979282"/>
            <a:ext cx="2124788" cy="2122174"/>
            <a:chOff x="357157" y="2643181"/>
            <a:chExt cx="2124788" cy="2122174"/>
          </a:xfrm>
        </p:grpSpPr>
        <p:sp>
          <p:nvSpPr>
            <p:cNvPr id="73" name="Oval 60"/>
            <p:cNvSpPr>
              <a:spLocks noChangeArrowheads="1"/>
            </p:cNvSpPr>
            <p:nvPr/>
          </p:nvSpPr>
          <p:spPr bwMode="auto">
            <a:xfrm>
              <a:off x="1222345" y="2643181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4" name="Oval 61"/>
            <p:cNvSpPr>
              <a:spLocks noChangeArrowheads="1"/>
            </p:cNvSpPr>
            <p:nvPr/>
          </p:nvSpPr>
          <p:spPr bwMode="auto">
            <a:xfrm>
              <a:off x="1222345" y="3508369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5" name="Oval 62"/>
            <p:cNvSpPr>
              <a:spLocks noChangeArrowheads="1"/>
            </p:cNvSpPr>
            <p:nvPr/>
          </p:nvSpPr>
          <p:spPr bwMode="auto">
            <a:xfrm>
              <a:off x="357157" y="3508369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6" name="Oval 63"/>
            <p:cNvSpPr>
              <a:spLocks noChangeArrowheads="1"/>
            </p:cNvSpPr>
            <p:nvPr/>
          </p:nvSpPr>
          <p:spPr bwMode="auto">
            <a:xfrm>
              <a:off x="2085945" y="3508369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7" name="Oval 64"/>
            <p:cNvSpPr>
              <a:spLocks noChangeArrowheads="1"/>
            </p:cNvSpPr>
            <p:nvPr/>
          </p:nvSpPr>
          <p:spPr bwMode="auto">
            <a:xfrm>
              <a:off x="1222346" y="4369355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78" name="直接连接符 77"/>
            <p:cNvCxnSpPr>
              <a:stCxn id="73" idx="2"/>
              <a:endCxn id="75" idx="0"/>
            </p:cNvCxnSpPr>
            <p:nvPr/>
          </p:nvCxnSpPr>
          <p:spPr>
            <a:xfrm rot="10800000" flipV="1">
              <a:off x="555157" y="2841181"/>
              <a:ext cx="667188" cy="66718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73" idx="6"/>
              <a:endCxn id="76" idx="0"/>
            </p:cNvCxnSpPr>
            <p:nvPr/>
          </p:nvCxnSpPr>
          <p:spPr>
            <a:xfrm>
              <a:off x="1618345" y="2841181"/>
              <a:ext cx="665600" cy="66718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stCxn id="75" idx="6"/>
              <a:endCxn id="74" idx="2"/>
            </p:cNvCxnSpPr>
            <p:nvPr/>
          </p:nvCxnSpPr>
          <p:spPr>
            <a:xfrm>
              <a:off x="753157" y="3706369"/>
              <a:ext cx="469188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>
              <a:stCxn id="74" idx="6"/>
              <a:endCxn id="76" idx="2"/>
            </p:cNvCxnSpPr>
            <p:nvPr/>
          </p:nvCxnSpPr>
          <p:spPr>
            <a:xfrm>
              <a:off x="1618345" y="3706369"/>
              <a:ext cx="4676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73" idx="4"/>
              <a:endCxn id="74" idx="0"/>
            </p:cNvCxnSpPr>
            <p:nvPr/>
          </p:nvCxnSpPr>
          <p:spPr>
            <a:xfrm rot="5400000">
              <a:off x="1185751" y="3273775"/>
              <a:ext cx="469188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75" idx="4"/>
              <a:endCxn id="77" idx="2"/>
            </p:cNvCxnSpPr>
            <p:nvPr/>
          </p:nvCxnSpPr>
          <p:spPr>
            <a:xfrm rot="16200000" flipH="1">
              <a:off x="557258" y="3902267"/>
              <a:ext cx="662986" cy="66718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stCxn id="77" idx="6"/>
              <a:endCxn id="76" idx="4"/>
            </p:cNvCxnSpPr>
            <p:nvPr/>
          </p:nvCxnSpPr>
          <p:spPr>
            <a:xfrm flipV="1">
              <a:off x="1618346" y="3904369"/>
              <a:ext cx="665599" cy="662986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74" idx="4"/>
              <a:endCxn id="77" idx="0"/>
            </p:cNvCxnSpPr>
            <p:nvPr/>
          </p:nvCxnSpPr>
          <p:spPr>
            <a:xfrm rot="16200000" flipH="1">
              <a:off x="1187852" y="4136861"/>
              <a:ext cx="464986" cy="1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图片 9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32" y="2433748"/>
            <a:ext cx="4714884" cy="4714884"/>
          </a:xfrm>
          <a:prstGeom prst="rect">
            <a:avLst/>
          </a:prstGeom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845439" y="836712"/>
            <a:ext cx="8501122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图的邻接表存储方法是一种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顺序分配与链式分配相结合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的存储方法。　</a:t>
            </a:r>
            <a:endParaRPr lang="zh-CN" altLang="en-US" sz="2000" dirty="0">
              <a:solidFill>
                <a:srgbClr val="0A0A0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5"/>
          <p:cNvGrpSpPr/>
          <p:nvPr/>
        </p:nvGrpSpPr>
        <p:grpSpPr>
          <a:xfrm>
            <a:off x="5631653" y="1710615"/>
            <a:ext cx="3429024" cy="357190"/>
            <a:chOff x="4286248" y="2071678"/>
            <a:chExt cx="3429024" cy="357190"/>
          </a:xfrm>
        </p:grpSpPr>
        <p:sp>
          <p:nvSpPr>
            <p:cNvPr id="4" name="矩形 3"/>
            <p:cNvSpPr/>
            <p:nvPr/>
          </p:nvSpPr>
          <p:spPr bwMode="auto">
            <a:xfrm>
              <a:off x="4286248" y="207167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4857752" y="207167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500694" y="207167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072198" y="207167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715140" y="207167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7286644" y="207167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5072066" y="225265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6286512" y="2260592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14"/>
          <p:cNvGrpSpPr/>
          <p:nvPr/>
        </p:nvGrpSpPr>
        <p:grpSpPr>
          <a:xfrm>
            <a:off x="5631653" y="2408348"/>
            <a:ext cx="3429024" cy="357190"/>
            <a:chOff x="4286248" y="2792552"/>
            <a:chExt cx="3429024" cy="357190"/>
          </a:xfrm>
        </p:grpSpPr>
        <p:sp>
          <p:nvSpPr>
            <p:cNvPr id="13" name="矩形 12"/>
            <p:cNvSpPr/>
            <p:nvPr/>
          </p:nvSpPr>
          <p:spPr bwMode="auto">
            <a:xfrm>
              <a:off x="4286248" y="279255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4857752" y="279255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5500694" y="279255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072198" y="279255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715140" y="279255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7286644" y="279255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5072066" y="2973528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6286512" y="2981466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组合 23"/>
          <p:cNvGrpSpPr/>
          <p:nvPr/>
        </p:nvGrpSpPr>
        <p:grpSpPr>
          <a:xfrm>
            <a:off x="5631653" y="3071928"/>
            <a:ext cx="3429024" cy="357190"/>
            <a:chOff x="4286248" y="3578370"/>
            <a:chExt cx="3429024" cy="357190"/>
          </a:xfrm>
        </p:grpSpPr>
        <p:sp>
          <p:nvSpPr>
            <p:cNvPr id="22" name="矩形 21"/>
            <p:cNvSpPr/>
            <p:nvPr/>
          </p:nvSpPr>
          <p:spPr bwMode="auto">
            <a:xfrm>
              <a:off x="4286248" y="357837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4857752" y="357837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5500694" y="357837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6072198" y="357837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6715140" y="357837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7286644" y="357837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5072066" y="3759346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6286512" y="376728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32"/>
          <p:cNvGrpSpPr/>
          <p:nvPr/>
        </p:nvGrpSpPr>
        <p:grpSpPr>
          <a:xfrm>
            <a:off x="5631653" y="4337174"/>
            <a:ext cx="3429024" cy="357190"/>
            <a:chOff x="4286248" y="5072074"/>
            <a:chExt cx="3429024" cy="357190"/>
          </a:xfrm>
        </p:grpSpPr>
        <p:sp>
          <p:nvSpPr>
            <p:cNvPr id="31" name="矩形 30"/>
            <p:cNvSpPr/>
            <p:nvPr/>
          </p:nvSpPr>
          <p:spPr bwMode="auto">
            <a:xfrm>
              <a:off x="4286248" y="507207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4857752" y="507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5500694" y="507207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6072198" y="507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6715140" y="507207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7286644" y="507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>
              <a:off x="5072066" y="5253050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6286512" y="5260988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41"/>
          <p:cNvGrpSpPr/>
          <p:nvPr/>
        </p:nvGrpSpPr>
        <p:grpSpPr>
          <a:xfrm>
            <a:off x="5631653" y="3694232"/>
            <a:ext cx="4714908" cy="357190"/>
            <a:chOff x="4286248" y="4364188"/>
            <a:chExt cx="4714908" cy="357190"/>
          </a:xfrm>
        </p:grpSpPr>
        <p:sp>
          <p:nvSpPr>
            <p:cNvPr id="40" name="矩形 39"/>
            <p:cNvSpPr/>
            <p:nvPr/>
          </p:nvSpPr>
          <p:spPr bwMode="auto">
            <a:xfrm>
              <a:off x="4286248" y="436418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4857752" y="436418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5500694" y="436418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6072198" y="436418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6715140" y="436418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7286644" y="436418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>
              <a:off x="5072066" y="454516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6286512" y="4553102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 bwMode="auto">
            <a:xfrm>
              <a:off x="8001024" y="436418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8572528" y="436418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7572396" y="4553102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3"/>
          <p:cNvGrpSpPr/>
          <p:nvPr/>
        </p:nvGrpSpPr>
        <p:grpSpPr>
          <a:xfrm>
            <a:off x="3917141" y="1622530"/>
            <a:ext cx="1714512" cy="3214710"/>
            <a:chOff x="2571736" y="1928802"/>
            <a:chExt cx="1714512" cy="3214710"/>
          </a:xfrm>
        </p:grpSpPr>
        <p:sp>
          <p:nvSpPr>
            <p:cNvPr id="52" name="矩形 51"/>
            <p:cNvSpPr/>
            <p:nvPr/>
          </p:nvSpPr>
          <p:spPr bwMode="auto">
            <a:xfrm>
              <a:off x="2954326" y="1928802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3525830" y="1928802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TextBox 56"/>
            <p:cNvSpPr txBox="1"/>
            <p:nvPr/>
          </p:nvSpPr>
          <p:spPr>
            <a:xfrm>
              <a:off x="2571736" y="2097078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5" name="直接箭头连接符 54"/>
            <p:cNvCxnSpPr/>
            <p:nvPr/>
          </p:nvCxnSpPr>
          <p:spPr>
            <a:xfrm>
              <a:off x="3714744" y="2265354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 bwMode="auto">
            <a:xfrm>
              <a:off x="2954326" y="2571744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3525830" y="2571744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TextBox 60"/>
            <p:cNvSpPr txBox="1"/>
            <p:nvPr/>
          </p:nvSpPr>
          <p:spPr>
            <a:xfrm>
              <a:off x="2571736" y="2740020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9" name="直接箭头连接符 58"/>
            <p:cNvCxnSpPr/>
            <p:nvPr/>
          </p:nvCxnSpPr>
          <p:spPr>
            <a:xfrm>
              <a:off x="3714744" y="2908296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 bwMode="auto">
            <a:xfrm>
              <a:off x="2954326" y="3214686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3525830" y="3214686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4"/>
            <p:cNvSpPr txBox="1"/>
            <p:nvPr/>
          </p:nvSpPr>
          <p:spPr>
            <a:xfrm>
              <a:off x="2571736" y="3382962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3" name="直接箭头连接符 62"/>
            <p:cNvCxnSpPr/>
            <p:nvPr/>
          </p:nvCxnSpPr>
          <p:spPr>
            <a:xfrm>
              <a:off x="3714744" y="3551238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 bwMode="auto">
            <a:xfrm>
              <a:off x="2954326" y="3857628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3525830" y="3857628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TextBox 68"/>
            <p:cNvSpPr txBox="1"/>
            <p:nvPr/>
          </p:nvSpPr>
          <p:spPr>
            <a:xfrm>
              <a:off x="2571736" y="4025904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7" name="直接箭头连接符 66"/>
            <p:cNvCxnSpPr/>
            <p:nvPr/>
          </p:nvCxnSpPr>
          <p:spPr>
            <a:xfrm>
              <a:off x="3714744" y="4194180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 bwMode="auto">
            <a:xfrm>
              <a:off x="2954326" y="4500570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3525830" y="4500570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TextBox 72"/>
            <p:cNvSpPr txBox="1"/>
            <p:nvPr/>
          </p:nvSpPr>
          <p:spPr>
            <a:xfrm>
              <a:off x="2571736" y="4668846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71" name="直接箭头连接符 70"/>
            <p:cNvCxnSpPr/>
            <p:nvPr/>
          </p:nvCxnSpPr>
          <p:spPr>
            <a:xfrm>
              <a:off x="3714744" y="4837122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6"/>
          <p:cNvGrpSpPr/>
          <p:nvPr/>
        </p:nvGrpSpPr>
        <p:grpSpPr>
          <a:xfrm>
            <a:off x="2059753" y="2908415"/>
            <a:ext cx="1857388" cy="645160"/>
            <a:chOff x="500034" y="2500306"/>
            <a:chExt cx="1857388" cy="645160"/>
          </a:xfrm>
        </p:grpSpPr>
        <p:sp>
          <p:nvSpPr>
            <p:cNvPr id="73" name="TextBox 74"/>
            <p:cNvSpPr txBox="1"/>
            <p:nvPr/>
          </p:nvSpPr>
          <p:spPr>
            <a:xfrm>
              <a:off x="500034" y="2500306"/>
              <a:ext cx="107157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找顶点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的边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4" name="右箭头 75"/>
            <p:cNvSpPr/>
            <p:nvPr/>
          </p:nvSpPr>
          <p:spPr bwMode="auto">
            <a:xfrm>
              <a:off x="1571604" y="2734284"/>
              <a:ext cx="785818" cy="193676"/>
            </a:xfrm>
            <a:prstGeom prst="rightArrow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75" name="直接箭头连接符 74"/>
          <p:cNvCxnSpPr/>
          <p:nvPr/>
        </p:nvCxnSpPr>
        <p:spPr>
          <a:xfrm rot="5400000" flipH="1" flipV="1">
            <a:off x="4381488" y="5158711"/>
            <a:ext cx="642942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rot="16200000" flipV="1">
            <a:off x="7167570" y="4944397"/>
            <a:ext cx="785818" cy="5715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92"/>
          <p:cNvGrpSpPr/>
          <p:nvPr/>
        </p:nvGrpSpPr>
        <p:grpSpPr>
          <a:xfrm>
            <a:off x="9132115" y="5694497"/>
            <a:ext cx="1357322" cy="645160"/>
            <a:chOff x="7572396" y="5143512"/>
            <a:chExt cx="1357322" cy="645160"/>
          </a:xfrm>
        </p:grpSpPr>
        <p:sp>
          <p:nvSpPr>
            <p:cNvPr id="78" name="TextBox 88"/>
            <p:cNvSpPr txBox="1"/>
            <p:nvPr/>
          </p:nvSpPr>
          <p:spPr>
            <a:xfrm>
              <a:off x="7858148" y="5143512"/>
              <a:ext cx="107157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边信息如权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直接箭头连接符 78"/>
            <p:cNvCxnSpPr>
              <a:stCxn id="78" idx="1"/>
            </p:cNvCxnSpPr>
            <p:nvPr/>
          </p:nvCxnSpPr>
          <p:spPr>
            <a:xfrm flipH="1">
              <a:off x="7572396" y="5466523"/>
              <a:ext cx="285752" cy="894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98"/>
          <p:cNvGrpSpPr/>
          <p:nvPr/>
        </p:nvGrpSpPr>
        <p:grpSpPr>
          <a:xfrm>
            <a:off x="3131323" y="5837372"/>
            <a:ext cx="2286016" cy="968322"/>
            <a:chOff x="1571604" y="5429264"/>
            <a:chExt cx="2286016" cy="968322"/>
          </a:xfrm>
        </p:grpSpPr>
        <p:sp>
          <p:nvSpPr>
            <p:cNvPr id="81" name="矩形 80"/>
            <p:cNvSpPr/>
            <p:nvPr/>
          </p:nvSpPr>
          <p:spPr bwMode="auto">
            <a:xfrm>
              <a:off x="1571604" y="5429264"/>
              <a:ext cx="1143008" cy="428628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data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2714612" y="5429264"/>
              <a:ext cx="1143008" cy="428628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firstarc</a:t>
              </a:r>
              <a:endPara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3" name="TextBox 92"/>
            <p:cNvSpPr txBox="1"/>
            <p:nvPr/>
          </p:nvSpPr>
          <p:spPr>
            <a:xfrm>
              <a:off x="2000232" y="6029286"/>
              <a:ext cx="135732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头结点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84" name="组合 99"/>
          <p:cNvGrpSpPr/>
          <p:nvPr/>
        </p:nvGrpSpPr>
        <p:grpSpPr>
          <a:xfrm>
            <a:off x="5845967" y="5837372"/>
            <a:ext cx="3214710" cy="968322"/>
            <a:chOff x="4286248" y="5429264"/>
            <a:chExt cx="3214710" cy="968322"/>
          </a:xfrm>
        </p:grpSpPr>
        <p:sp>
          <p:nvSpPr>
            <p:cNvPr id="85" name="矩形 84"/>
            <p:cNvSpPr/>
            <p:nvPr/>
          </p:nvSpPr>
          <p:spPr bwMode="auto">
            <a:xfrm>
              <a:off x="4286248" y="5429264"/>
              <a:ext cx="1143008" cy="428628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adjvex</a:t>
              </a:r>
              <a:endPara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6" name="矩形 85"/>
            <p:cNvSpPr/>
            <p:nvPr/>
          </p:nvSpPr>
          <p:spPr bwMode="auto">
            <a:xfrm>
              <a:off x="5429256" y="5429264"/>
              <a:ext cx="1143008" cy="428628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nextarc</a:t>
              </a:r>
              <a:endPara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7" name="TextBox 95"/>
            <p:cNvSpPr txBox="1"/>
            <p:nvPr/>
          </p:nvSpPr>
          <p:spPr>
            <a:xfrm>
              <a:off x="5214942" y="6029286"/>
              <a:ext cx="135732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边结点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6572264" y="5429264"/>
              <a:ext cx="928694" cy="428628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weight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89" name="TextBox 97"/>
          <p:cNvSpPr txBox="1"/>
          <p:nvPr/>
        </p:nvSpPr>
        <p:spPr>
          <a:xfrm>
            <a:off x="2345505" y="5122992"/>
            <a:ext cx="17145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两类结点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4785" y="1657599"/>
            <a:ext cx="5387664" cy="5387664"/>
          </a:xfrm>
          <a:prstGeom prst="rect">
            <a:avLst/>
          </a:prstGeom>
        </p:spPr>
      </p:pic>
      <p:grpSp>
        <p:nvGrpSpPr>
          <p:cNvPr id="2" name="组合 120"/>
          <p:cNvGrpSpPr/>
          <p:nvPr/>
        </p:nvGrpSpPr>
        <p:grpSpPr>
          <a:xfrm>
            <a:off x="3095604" y="3039661"/>
            <a:ext cx="1382722" cy="2571768"/>
            <a:chOff x="1571604" y="2571744"/>
            <a:chExt cx="1382722" cy="2571768"/>
          </a:xfrm>
        </p:grpSpPr>
        <p:sp>
          <p:nvSpPr>
            <p:cNvPr id="3" name="矩形 2"/>
            <p:cNvSpPr/>
            <p:nvPr/>
          </p:nvSpPr>
          <p:spPr bwMode="auto">
            <a:xfrm>
              <a:off x="1954194" y="2571744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2525698" y="2571744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56"/>
            <p:cNvSpPr txBox="1"/>
            <p:nvPr/>
          </p:nvSpPr>
          <p:spPr>
            <a:xfrm>
              <a:off x="1571604" y="2740020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1954194" y="3214686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2525698" y="3214686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60"/>
            <p:cNvSpPr txBox="1"/>
            <p:nvPr/>
          </p:nvSpPr>
          <p:spPr>
            <a:xfrm>
              <a:off x="1571604" y="3382962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954194" y="3857628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525698" y="3857628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TextBox 64"/>
            <p:cNvSpPr txBox="1"/>
            <p:nvPr/>
          </p:nvSpPr>
          <p:spPr>
            <a:xfrm>
              <a:off x="1571604" y="4025904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954194" y="4500570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525698" y="4500570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TextBox 68"/>
            <p:cNvSpPr txBox="1"/>
            <p:nvPr/>
          </p:nvSpPr>
          <p:spPr>
            <a:xfrm>
              <a:off x="1571604" y="4668846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5" name="Oval 2"/>
          <p:cNvSpPr>
            <a:spLocks noChangeArrowheads="1"/>
          </p:cNvSpPr>
          <p:nvPr/>
        </p:nvSpPr>
        <p:spPr bwMode="auto">
          <a:xfrm>
            <a:off x="5938849" y="840913"/>
            <a:ext cx="431800" cy="3960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Oval 3"/>
          <p:cNvSpPr>
            <a:spLocks noChangeArrowheads="1"/>
          </p:cNvSpPr>
          <p:nvPr/>
        </p:nvSpPr>
        <p:spPr bwMode="auto">
          <a:xfrm>
            <a:off x="7307274" y="1128250"/>
            <a:ext cx="431800" cy="3960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Oval 4"/>
          <p:cNvSpPr>
            <a:spLocks noChangeArrowheads="1"/>
          </p:cNvSpPr>
          <p:nvPr/>
        </p:nvSpPr>
        <p:spPr bwMode="auto">
          <a:xfrm>
            <a:off x="5291149" y="1704513"/>
            <a:ext cx="431800" cy="3960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6659574" y="2064875"/>
            <a:ext cx="431800" cy="3960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Freeform 6"/>
          <p:cNvSpPr/>
          <p:nvPr/>
        </p:nvSpPr>
        <p:spPr bwMode="auto">
          <a:xfrm>
            <a:off x="5578488" y="1140950"/>
            <a:ext cx="433387" cy="565150"/>
          </a:xfrm>
          <a:custGeom>
            <a:avLst/>
            <a:gdLst/>
            <a:ahLst/>
            <a:cxnLst>
              <a:cxn ang="0">
                <a:pos x="0" y="356"/>
              </a:cxn>
              <a:cxn ang="0">
                <a:pos x="273" y="0"/>
              </a:cxn>
            </a:cxnLst>
            <a:rect l="0" t="0" r="r" b="b"/>
            <a:pathLst>
              <a:path w="273" h="356">
                <a:moveTo>
                  <a:pt x="0" y="356"/>
                </a:moveTo>
                <a:lnTo>
                  <a:pt x="273" y="0"/>
                </a:lnTo>
              </a:path>
            </a:pathLst>
          </a:custGeom>
          <a:ln>
            <a:headEnd type="none" w="med" len="med"/>
            <a:tailEnd type="stealth" w="med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5722950" y="1920414"/>
            <a:ext cx="936625" cy="288925"/>
          </a:xfrm>
          <a:prstGeom prst="line">
            <a:avLst/>
          </a:prstGeom>
          <a:ln>
            <a:tailEnd type="stealth" w="med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Freeform 8"/>
          <p:cNvSpPr/>
          <p:nvPr/>
        </p:nvSpPr>
        <p:spPr bwMode="auto">
          <a:xfrm>
            <a:off x="5694374" y="1344150"/>
            <a:ext cx="1625600" cy="444500"/>
          </a:xfrm>
          <a:custGeom>
            <a:avLst/>
            <a:gdLst/>
            <a:ahLst/>
            <a:cxnLst>
              <a:cxn ang="0">
                <a:pos x="0" y="280"/>
              </a:cxn>
              <a:cxn ang="0">
                <a:pos x="1024" y="0"/>
              </a:cxn>
            </a:cxnLst>
            <a:rect l="0" t="0" r="r" b="b"/>
            <a:pathLst>
              <a:path w="1024" h="280">
                <a:moveTo>
                  <a:pt x="0" y="280"/>
                </a:moveTo>
                <a:lnTo>
                  <a:pt x="1024" y="0"/>
                </a:lnTo>
              </a:path>
            </a:pathLst>
          </a:custGeom>
          <a:ln>
            <a:headEnd type="none" w="med" len="med"/>
            <a:tailEnd type="stealth" w="med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Freeform 9"/>
          <p:cNvSpPr/>
          <p:nvPr/>
        </p:nvSpPr>
        <p:spPr bwMode="auto">
          <a:xfrm>
            <a:off x="6370650" y="1056814"/>
            <a:ext cx="974725" cy="1539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" y="97"/>
              </a:cxn>
            </a:cxnLst>
            <a:rect l="0" t="0" r="r" b="b"/>
            <a:pathLst>
              <a:path w="614" h="97">
                <a:moveTo>
                  <a:pt x="0" y="0"/>
                </a:moveTo>
                <a:lnTo>
                  <a:pt x="614" y="97"/>
                </a:lnTo>
              </a:path>
            </a:pathLst>
          </a:custGeom>
          <a:ln>
            <a:headEnd type="none" w="med" len="med"/>
            <a:tailEnd type="stealth" w="med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6586549" y="836712"/>
            <a:ext cx="431800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6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5435612" y="1183813"/>
            <a:ext cx="431800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6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6521456" y="1588826"/>
            <a:ext cx="431800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16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5938849" y="2096573"/>
            <a:ext cx="431800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16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3667109" y="896521"/>
            <a:ext cx="1282711" cy="398780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一个网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8" name="组合 123"/>
          <p:cNvGrpSpPr/>
          <p:nvPr/>
        </p:nvGrpSpPr>
        <p:grpSpPr>
          <a:xfrm>
            <a:off x="4238612" y="3182537"/>
            <a:ext cx="2000264" cy="357190"/>
            <a:chOff x="2714612" y="2714620"/>
            <a:chExt cx="2000264" cy="357190"/>
          </a:xfrm>
        </p:grpSpPr>
        <p:sp>
          <p:nvSpPr>
            <p:cNvPr id="29" name="矩形 28"/>
            <p:cNvSpPr/>
            <p:nvPr/>
          </p:nvSpPr>
          <p:spPr bwMode="auto">
            <a:xfrm>
              <a:off x="3286116" y="271462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3857620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2714612" y="2908296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 bwMode="auto">
            <a:xfrm>
              <a:off x="4286248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3" name="组合 124"/>
          <p:cNvGrpSpPr/>
          <p:nvPr/>
        </p:nvGrpSpPr>
        <p:grpSpPr>
          <a:xfrm>
            <a:off x="6096000" y="3182537"/>
            <a:ext cx="1857388" cy="357190"/>
            <a:chOff x="4572000" y="2714620"/>
            <a:chExt cx="1857388" cy="357190"/>
          </a:xfrm>
        </p:grpSpPr>
        <p:cxnSp>
          <p:nvCxnSpPr>
            <p:cNvPr id="34" name="直接箭头连接符 33"/>
            <p:cNvCxnSpPr/>
            <p:nvPr/>
          </p:nvCxnSpPr>
          <p:spPr>
            <a:xfrm>
              <a:off x="4572000" y="292893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 bwMode="auto">
            <a:xfrm>
              <a:off x="5000628" y="271462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5572132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6000760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8" name="组合 125"/>
          <p:cNvGrpSpPr/>
          <p:nvPr/>
        </p:nvGrpSpPr>
        <p:grpSpPr>
          <a:xfrm>
            <a:off x="7739074" y="3182537"/>
            <a:ext cx="1857388" cy="357190"/>
            <a:chOff x="6215074" y="2714620"/>
            <a:chExt cx="1857388" cy="357190"/>
          </a:xfrm>
        </p:grpSpPr>
        <p:cxnSp>
          <p:nvCxnSpPr>
            <p:cNvPr id="39" name="直接箭头连接符 38"/>
            <p:cNvCxnSpPr/>
            <p:nvPr/>
          </p:nvCxnSpPr>
          <p:spPr>
            <a:xfrm>
              <a:off x="6215074" y="292893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 bwMode="auto">
            <a:xfrm>
              <a:off x="6643702" y="271462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7215206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7643834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3" name="组合 126"/>
          <p:cNvGrpSpPr/>
          <p:nvPr/>
        </p:nvGrpSpPr>
        <p:grpSpPr>
          <a:xfrm>
            <a:off x="4238612" y="3825479"/>
            <a:ext cx="2000264" cy="357190"/>
            <a:chOff x="2714612" y="3357562"/>
            <a:chExt cx="2000264" cy="357190"/>
          </a:xfrm>
        </p:grpSpPr>
        <p:cxnSp>
          <p:nvCxnSpPr>
            <p:cNvPr id="44" name="直接箭头连接符 43"/>
            <p:cNvCxnSpPr/>
            <p:nvPr/>
          </p:nvCxnSpPr>
          <p:spPr>
            <a:xfrm>
              <a:off x="2714612" y="3551238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 bwMode="auto">
            <a:xfrm>
              <a:off x="3286116" y="335756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3857620" y="335756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4286248" y="335756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8" name="TextBox 127"/>
          <p:cNvSpPr txBox="1"/>
          <p:nvPr/>
        </p:nvSpPr>
        <p:spPr>
          <a:xfrm>
            <a:off x="5381620" y="5254239"/>
            <a:ext cx="285752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邻接表创建完毕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5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0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500"/>
                            </p:stCondLst>
                            <p:childTnLst>
                              <p:par>
                                <p:cTn id="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4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207568" y="836712"/>
            <a:ext cx="4338638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邻接表的特点如下：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2331364" y="1531777"/>
            <a:ext cx="3571900" cy="42037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 rtlCol="0">
            <a:spAutoFit/>
          </a:bodyPr>
          <a:lstStyle/>
          <a:p>
            <a:pPr marL="457200" indent="-457200" algn="just">
              <a:buBlip>
                <a:blip r:embed="rId1"/>
              </a:buBlip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邻接表表示不唯一。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2402802" y="4603611"/>
            <a:ext cx="3571900" cy="42037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 rtlCol="0">
            <a:spAutoFit/>
          </a:bodyPr>
          <a:lstStyle/>
          <a:p>
            <a:pPr marL="457200" indent="-457200" algn="just">
              <a:buBlip>
                <a:blip r:embed="rId1"/>
              </a:buBlip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特别适合于稀疏图存储。     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61"/>
          <p:cNvGrpSpPr/>
          <p:nvPr/>
        </p:nvGrpSpPr>
        <p:grpSpPr>
          <a:xfrm>
            <a:off x="5046008" y="2246156"/>
            <a:ext cx="5143536" cy="1785950"/>
            <a:chOff x="3643306" y="1857364"/>
            <a:chExt cx="5143536" cy="1785950"/>
          </a:xfrm>
        </p:grpSpPr>
        <p:sp>
          <p:nvSpPr>
            <p:cNvPr id="13" name="矩形 12"/>
            <p:cNvSpPr/>
            <p:nvPr/>
          </p:nvSpPr>
          <p:spPr bwMode="auto">
            <a:xfrm>
              <a:off x="5357818" y="200024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929322" y="200024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6572264" y="200024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7143768" y="200024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786710" y="200024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8358214" y="200024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6143636" y="2181216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7358082" y="218915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 bwMode="auto">
            <a:xfrm>
              <a:off x="4025896" y="1857364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597400" y="1857364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TextBox 30"/>
            <p:cNvSpPr txBox="1"/>
            <p:nvPr/>
          </p:nvSpPr>
          <p:spPr>
            <a:xfrm>
              <a:off x="3643306" y="2025640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4786314" y="2193916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 bwMode="auto">
            <a:xfrm>
              <a:off x="5357818" y="314324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5929322" y="314324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6572264" y="314324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7143768" y="314324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7786710" y="314324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8358214" y="314324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6143636" y="332422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7358082" y="3332162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 bwMode="auto">
            <a:xfrm>
              <a:off x="4025896" y="3000372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4597400" y="3000372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TextBox 58"/>
            <p:cNvSpPr txBox="1"/>
            <p:nvPr/>
          </p:nvSpPr>
          <p:spPr>
            <a:xfrm>
              <a:off x="3643306" y="3168648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6" name="直接箭头连接符 35"/>
            <p:cNvCxnSpPr/>
            <p:nvPr/>
          </p:nvCxnSpPr>
          <p:spPr>
            <a:xfrm>
              <a:off x="4786314" y="3336924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上下箭头 60"/>
            <p:cNvSpPr/>
            <p:nvPr/>
          </p:nvSpPr>
          <p:spPr bwMode="auto">
            <a:xfrm>
              <a:off x="6215074" y="2571744"/>
              <a:ext cx="142876" cy="428628"/>
            </a:xfrm>
            <a:prstGeom prst="upDownArrow">
              <a:avLst/>
            </a:prstGeom>
            <a:ln>
              <a:headEnd type="stealth" w="med" len="lg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8" name="组合 46"/>
          <p:cNvGrpSpPr/>
          <p:nvPr/>
        </p:nvGrpSpPr>
        <p:grpSpPr>
          <a:xfrm>
            <a:off x="2974306" y="4960800"/>
            <a:ext cx="4143404" cy="867572"/>
            <a:chOff x="1571604" y="4572008"/>
            <a:chExt cx="4143404" cy="867572"/>
          </a:xfrm>
        </p:grpSpPr>
        <p:cxnSp>
          <p:nvCxnSpPr>
            <p:cNvPr id="39" name="直接箭头连接符 38"/>
            <p:cNvCxnSpPr/>
            <p:nvPr/>
          </p:nvCxnSpPr>
          <p:spPr>
            <a:xfrm rot="5400000" flipH="1" flipV="1">
              <a:off x="3035289" y="4821247"/>
              <a:ext cx="50006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45"/>
            <p:cNvSpPr txBox="1"/>
            <p:nvPr/>
          </p:nvSpPr>
          <p:spPr>
            <a:xfrm>
              <a:off x="1571604" y="5071280"/>
              <a:ext cx="41434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邻接表的存储空间为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O(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1" name="组合 63"/>
          <p:cNvGrpSpPr/>
          <p:nvPr/>
        </p:nvGrpSpPr>
        <p:grpSpPr>
          <a:xfrm>
            <a:off x="2706906" y="2195684"/>
            <a:ext cx="2124788" cy="2122174"/>
            <a:chOff x="357157" y="2643181"/>
            <a:chExt cx="2124788" cy="2122174"/>
          </a:xfrm>
        </p:grpSpPr>
        <p:sp>
          <p:nvSpPr>
            <p:cNvPr id="42" name="Oval 60"/>
            <p:cNvSpPr>
              <a:spLocks noChangeArrowheads="1"/>
            </p:cNvSpPr>
            <p:nvPr/>
          </p:nvSpPr>
          <p:spPr bwMode="auto">
            <a:xfrm>
              <a:off x="1222345" y="2643181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Oval 61"/>
            <p:cNvSpPr>
              <a:spLocks noChangeArrowheads="1"/>
            </p:cNvSpPr>
            <p:nvPr/>
          </p:nvSpPr>
          <p:spPr bwMode="auto">
            <a:xfrm>
              <a:off x="1222345" y="3508369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Oval 62"/>
            <p:cNvSpPr>
              <a:spLocks noChangeArrowheads="1"/>
            </p:cNvSpPr>
            <p:nvPr/>
          </p:nvSpPr>
          <p:spPr bwMode="auto">
            <a:xfrm>
              <a:off x="357157" y="3508369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Oval 63"/>
            <p:cNvSpPr>
              <a:spLocks noChangeArrowheads="1"/>
            </p:cNvSpPr>
            <p:nvPr/>
          </p:nvSpPr>
          <p:spPr bwMode="auto">
            <a:xfrm>
              <a:off x="2085945" y="3508369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Oval 64"/>
            <p:cNvSpPr>
              <a:spLocks noChangeArrowheads="1"/>
            </p:cNvSpPr>
            <p:nvPr/>
          </p:nvSpPr>
          <p:spPr bwMode="auto">
            <a:xfrm>
              <a:off x="1222346" y="4369355"/>
              <a:ext cx="396000" cy="396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7" name="直接连接符 46"/>
            <p:cNvCxnSpPr>
              <a:stCxn id="42" idx="2"/>
              <a:endCxn id="44" idx="0"/>
            </p:cNvCxnSpPr>
            <p:nvPr/>
          </p:nvCxnSpPr>
          <p:spPr>
            <a:xfrm rot="10800000" flipV="1">
              <a:off x="555157" y="2841181"/>
              <a:ext cx="667188" cy="66718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42" idx="6"/>
              <a:endCxn id="45" idx="0"/>
            </p:cNvCxnSpPr>
            <p:nvPr/>
          </p:nvCxnSpPr>
          <p:spPr>
            <a:xfrm>
              <a:off x="1618345" y="2841181"/>
              <a:ext cx="665600" cy="66718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44" idx="6"/>
              <a:endCxn id="43" idx="2"/>
            </p:cNvCxnSpPr>
            <p:nvPr/>
          </p:nvCxnSpPr>
          <p:spPr>
            <a:xfrm>
              <a:off x="753157" y="3706369"/>
              <a:ext cx="469188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43" idx="6"/>
              <a:endCxn id="45" idx="2"/>
            </p:cNvCxnSpPr>
            <p:nvPr/>
          </p:nvCxnSpPr>
          <p:spPr>
            <a:xfrm>
              <a:off x="1618345" y="3706369"/>
              <a:ext cx="4676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42" idx="4"/>
              <a:endCxn id="43" idx="0"/>
            </p:cNvCxnSpPr>
            <p:nvPr/>
          </p:nvCxnSpPr>
          <p:spPr>
            <a:xfrm rot="5400000">
              <a:off x="1185751" y="3273775"/>
              <a:ext cx="469188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44" idx="4"/>
              <a:endCxn id="46" idx="2"/>
            </p:cNvCxnSpPr>
            <p:nvPr/>
          </p:nvCxnSpPr>
          <p:spPr>
            <a:xfrm rot="16200000" flipH="1">
              <a:off x="557258" y="3902267"/>
              <a:ext cx="662986" cy="66718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46" idx="6"/>
              <a:endCxn id="45" idx="4"/>
            </p:cNvCxnSpPr>
            <p:nvPr/>
          </p:nvCxnSpPr>
          <p:spPr>
            <a:xfrm flipV="1">
              <a:off x="1618346" y="3904369"/>
              <a:ext cx="665599" cy="662986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3" idx="4"/>
              <a:endCxn id="46" idx="0"/>
            </p:cNvCxnSpPr>
            <p:nvPr/>
          </p:nvCxnSpPr>
          <p:spPr>
            <a:xfrm rot="16200000" flipH="1">
              <a:off x="1187852" y="4136861"/>
              <a:ext cx="464986" cy="1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34" y="2960536"/>
            <a:ext cx="4041981" cy="404198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0" grpId="0" bldLvl="0" animBg="1"/>
      <p:bldP spid="11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06" y="1631499"/>
            <a:ext cx="5485064" cy="5485064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960730" y="1417185"/>
            <a:ext cx="6462728" cy="4370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 w="med" len="lg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algn="l"/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struct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ANode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该边的终点编号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struct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ANode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指向下一条边的指针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InfoType weight;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该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边的权值等信息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 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struct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Vnode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Vertex 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data;	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顶点信息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*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指向第一条边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 </a:t>
            </a:r>
            <a:r>
              <a:rPr lang="en-US" altLang="zh-CN" sz="1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VNode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struct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altLang="zh-CN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VNode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MAXV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];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邻接表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n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图中顶点数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和边数</a:t>
            </a:r>
            <a:r>
              <a: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i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60731" y="764704"/>
            <a:ext cx="6264275" cy="39878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图的邻接表存储类型定义如下：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94896" y="1507656"/>
            <a:ext cx="1428760" cy="1285884"/>
            <a:chOff x="6643702" y="1785926"/>
            <a:chExt cx="1428760" cy="1285884"/>
          </a:xfrm>
        </p:grpSpPr>
        <p:sp>
          <p:nvSpPr>
            <p:cNvPr id="5" name="TextBox 4"/>
            <p:cNvSpPr txBox="1"/>
            <p:nvPr/>
          </p:nvSpPr>
          <p:spPr>
            <a:xfrm>
              <a:off x="6786578" y="2071678"/>
              <a:ext cx="128588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声明</a:t>
              </a: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边结点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类型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右大括号 5"/>
            <p:cNvSpPr/>
            <p:nvPr/>
          </p:nvSpPr>
          <p:spPr>
            <a:xfrm>
              <a:off x="6643702" y="1785926"/>
              <a:ext cx="214314" cy="1285884"/>
            </a:xfrm>
            <a:prstGeom prst="rightBrace">
              <a:avLst/>
            </a:prstGeom>
            <a:ln w="19050">
              <a:solidFill>
                <a:srgbClr val="C0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7" name="组合 10"/>
          <p:cNvGrpSpPr/>
          <p:nvPr/>
        </p:nvGrpSpPr>
        <p:grpSpPr>
          <a:xfrm>
            <a:off x="8494896" y="3222168"/>
            <a:ext cx="1428760" cy="1143008"/>
            <a:chOff x="6572264" y="2786058"/>
            <a:chExt cx="1428760" cy="1143008"/>
          </a:xfrm>
        </p:grpSpPr>
        <p:sp>
          <p:nvSpPr>
            <p:cNvPr id="8" name="TextBox 6"/>
            <p:cNvSpPr txBox="1"/>
            <p:nvPr/>
          </p:nvSpPr>
          <p:spPr>
            <a:xfrm>
              <a:off x="6715140" y="2857496"/>
              <a:ext cx="1285884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声明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邻接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表</a:t>
              </a: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头结点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类型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右大括号 8"/>
            <p:cNvSpPr/>
            <p:nvPr/>
          </p:nvSpPr>
          <p:spPr>
            <a:xfrm>
              <a:off x="6572264" y="2786058"/>
              <a:ext cx="214314" cy="1143008"/>
            </a:xfrm>
            <a:prstGeom prst="rightBrace">
              <a:avLst/>
            </a:prstGeom>
            <a:ln w="19050">
              <a:solidFill>
                <a:srgbClr val="C0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0" name="组合 11"/>
          <p:cNvGrpSpPr/>
          <p:nvPr/>
        </p:nvGrpSpPr>
        <p:grpSpPr>
          <a:xfrm>
            <a:off x="8494896" y="4793804"/>
            <a:ext cx="1500198" cy="857256"/>
            <a:chOff x="6572264" y="4357694"/>
            <a:chExt cx="1500198" cy="857256"/>
          </a:xfrm>
        </p:grpSpPr>
        <p:sp>
          <p:nvSpPr>
            <p:cNvPr id="11" name="TextBox 7"/>
            <p:cNvSpPr txBox="1"/>
            <p:nvPr/>
          </p:nvSpPr>
          <p:spPr>
            <a:xfrm>
              <a:off x="6786578" y="4425743"/>
              <a:ext cx="128588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声明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图邻接表类型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右大括号 11"/>
            <p:cNvSpPr/>
            <p:nvPr/>
          </p:nvSpPr>
          <p:spPr>
            <a:xfrm>
              <a:off x="6572264" y="4357694"/>
              <a:ext cx="214314" cy="857256"/>
            </a:xfrm>
            <a:prstGeom prst="rightBrace">
              <a:avLst/>
            </a:prstGeom>
            <a:ln w="19050">
              <a:solidFill>
                <a:srgbClr val="C000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224" y="1408216"/>
            <a:ext cx="5686498" cy="56864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586112" y="2479786"/>
            <a:ext cx="571504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zh-CN" altLang="en-US" sz="18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4157616" y="2479786"/>
            <a:ext cx="428628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1800" baseline="-25000" dirty="0"/>
          </a:p>
        </p:txBody>
      </p:sp>
      <p:sp>
        <p:nvSpPr>
          <p:cNvPr id="4" name="TextBox 6"/>
          <p:cNvSpPr txBox="1"/>
          <p:nvPr/>
        </p:nvSpPr>
        <p:spPr>
          <a:xfrm>
            <a:off x="3203522" y="2648063"/>
            <a:ext cx="35719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586112" y="3122728"/>
            <a:ext cx="571504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en-US" sz="18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157616" y="3122728"/>
            <a:ext cx="428628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1800" baseline="-25000" dirty="0"/>
          </a:p>
        </p:txBody>
      </p:sp>
      <p:sp>
        <p:nvSpPr>
          <p:cNvPr id="7" name="TextBox 9"/>
          <p:cNvSpPr txBox="1"/>
          <p:nvPr/>
        </p:nvSpPr>
        <p:spPr>
          <a:xfrm>
            <a:off x="3203522" y="3291005"/>
            <a:ext cx="35719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586112" y="4408612"/>
            <a:ext cx="571504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i="1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zh-CN" altLang="en-US" sz="18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157616" y="4408612"/>
            <a:ext cx="428628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1800" baseline="-25000" dirty="0"/>
          </a:p>
        </p:txBody>
      </p:sp>
      <p:sp>
        <p:nvSpPr>
          <p:cNvPr id="10" name="TextBox 15"/>
          <p:cNvSpPr txBox="1"/>
          <p:nvPr/>
        </p:nvSpPr>
        <p:spPr>
          <a:xfrm>
            <a:off x="3203522" y="4576889"/>
            <a:ext cx="35719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en-US" altLang="zh-CN" sz="1800" i="1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1" name="组合 16"/>
          <p:cNvGrpSpPr/>
          <p:nvPr/>
        </p:nvGrpSpPr>
        <p:grpSpPr>
          <a:xfrm>
            <a:off x="4346530" y="2622662"/>
            <a:ext cx="2000264" cy="357190"/>
            <a:chOff x="2714612" y="2714620"/>
            <a:chExt cx="2000264" cy="357190"/>
          </a:xfrm>
        </p:grpSpPr>
        <p:sp>
          <p:nvSpPr>
            <p:cNvPr id="12" name="矩形 11"/>
            <p:cNvSpPr/>
            <p:nvPr/>
          </p:nvSpPr>
          <p:spPr bwMode="auto">
            <a:xfrm>
              <a:off x="3286116" y="271462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857620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2714612" y="2908296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 bwMode="auto">
            <a:xfrm>
              <a:off x="4286248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组合 21"/>
          <p:cNvGrpSpPr/>
          <p:nvPr/>
        </p:nvGrpSpPr>
        <p:grpSpPr>
          <a:xfrm>
            <a:off x="6203918" y="2622662"/>
            <a:ext cx="1857388" cy="357190"/>
            <a:chOff x="4572000" y="2714620"/>
            <a:chExt cx="1857388" cy="357190"/>
          </a:xfrm>
        </p:grpSpPr>
        <p:cxnSp>
          <p:nvCxnSpPr>
            <p:cNvPr id="17" name="直接箭头连接符 16"/>
            <p:cNvCxnSpPr/>
            <p:nvPr/>
          </p:nvCxnSpPr>
          <p:spPr>
            <a:xfrm>
              <a:off x="4572000" y="292893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 bwMode="auto">
            <a:xfrm>
              <a:off x="5000628" y="271462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5572132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6000760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1" name="组合 26"/>
          <p:cNvGrpSpPr/>
          <p:nvPr/>
        </p:nvGrpSpPr>
        <p:grpSpPr>
          <a:xfrm>
            <a:off x="7846992" y="2622662"/>
            <a:ext cx="1857388" cy="357190"/>
            <a:chOff x="6215074" y="2714620"/>
            <a:chExt cx="1857388" cy="357190"/>
          </a:xfrm>
        </p:grpSpPr>
        <p:cxnSp>
          <p:nvCxnSpPr>
            <p:cNvPr id="22" name="直接箭头连接符 21"/>
            <p:cNvCxnSpPr/>
            <p:nvPr/>
          </p:nvCxnSpPr>
          <p:spPr>
            <a:xfrm>
              <a:off x="6215074" y="292893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 bwMode="auto">
            <a:xfrm>
              <a:off x="6643702" y="271462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7215206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7643834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6" name="组合 31"/>
          <p:cNvGrpSpPr/>
          <p:nvPr/>
        </p:nvGrpSpPr>
        <p:grpSpPr>
          <a:xfrm>
            <a:off x="4346530" y="3265604"/>
            <a:ext cx="2000264" cy="357190"/>
            <a:chOff x="2714612" y="3357562"/>
            <a:chExt cx="2000264" cy="357190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2714612" y="3551238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 bwMode="auto">
            <a:xfrm>
              <a:off x="3286116" y="3357562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3857620" y="335756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4286248" y="335756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1" name="TextBox 37"/>
          <p:cNvSpPr txBox="1"/>
          <p:nvPr/>
        </p:nvSpPr>
        <p:spPr>
          <a:xfrm>
            <a:off x="2060514" y="836712"/>
            <a:ext cx="428628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一个邻接表通常用指针引用：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8"/>
          <p:cNvSpPr txBox="1"/>
          <p:nvPr/>
        </p:nvSpPr>
        <p:spPr>
          <a:xfrm>
            <a:off x="3060646" y="1865362"/>
            <a:ext cx="10001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data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TextBox 39"/>
          <p:cNvSpPr txBox="1"/>
          <p:nvPr/>
        </p:nvSpPr>
        <p:spPr>
          <a:xfrm>
            <a:off x="4060778" y="1865362"/>
            <a:ext cx="12144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4" name="TextBox 40"/>
          <p:cNvSpPr txBox="1"/>
          <p:nvPr/>
        </p:nvSpPr>
        <p:spPr>
          <a:xfrm>
            <a:off x="6203918" y="1836844"/>
            <a:ext cx="10001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5" name="TextBox 41"/>
          <p:cNvSpPr txBox="1"/>
          <p:nvPr/>
        </p:nvSpPr>
        <p:spPr>
          <a:xfrm>
            <a:off x="7061174" y="1836844"/>
            <a:ext cx="10001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weight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TextBox 42"/>
          <p:cNvSpPr txBox="1"/>
          <p:nvPr/>
        </p:nvSpPr>
        <p:spPr>
          <a:xfrm>
            <a:off x="7989868" y="1836844"/>
            <a:ext cx="11430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37" name="直接箭头连接符 36"/>
          <p:cNvCxnSpPr>
            <a:stCxn id="32" idx="2"/>
            <a:endCxn id="2" idx="0"/>
          </p:cNvCxnSpPr>
          <p:nvPr/>
        </p:nvCxnSpPr>
        <p:spPr>
          <a:xfrm>
            <a:off x="3561347" y="2234070"/>
            <a:ext cx="310515" cy="2457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3" idx="2"/>
            <a:endCxn id="3" idx="0"/>
          </p:cNvCxnSpPr>
          <p:nvPr/>
        </p:nvCxnSpPr>
        <p:spPr>
          <a:xfrm flipH="1">
            <a:off x="4372092" y="2234070"/>
            <a:ext cx="296545" cy="2457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4" idx="2"/>
          </p:cNvCxnSpPr>
          <p:nvPr/>
        </p:nvCxnSpPr>
        <p:spPr>
          <a:xfrm>
            <a:off x="6704619" y="2205552"/>
            <a:ext cx="71438" cy="4679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5" idx="2"/>
          </p:cNvCxnSpPr>
          <p:nvPr/>
        </p:nvCxnSpPr>
        <p:spPr>
          <a:xfrm flipH="1">
            <a:off x="7419011" y="2205552"/>
            <a:ext cx="142865" cy="4679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6" idx="2"/>
          </p:cNvCxnSpPr>
          <p:nvPr/>
        </p:nvCxnSpPr>
        <p:spPr>
          <a:xfrm flipH="1">
            <a:off x="7846998" y="2205553"/>
            <a:ext cx="714375" cy="4679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4"/>
          <p:cNvSpPr txBox="1"/>
          <p:nvPr/>
        </p:nvSpPr>
        <p:spPr>
          <a:xfrm>
            <a:off x="3560712" y="3875509"/>
            <a:ext cx="5000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┇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55"/>
          <p:cNvSpPr txBox="1"/>
          <p:nvPr/>
        </p:nvSpPr>
        <p:spPr>
          <a:xfrm>
            <a:off x="3560712" y="5194430"/>
            <a:ext cx="5000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┇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524861" y="1408216"/>
            <a:ext cx="7215238" cy="4429156"/>
          </a:xfrm>
          <a:prstGeom prst="rect">
            <a:avLst/>
          </a:prstGeom>
          <a:solidFill>
            <a:srgbClr val="00B0F0">
              <a:alpha val="10000"/>
            </a:srgbClr>
          </a:solidFill>
          <a:ln w="28575">
            <a:noFill/>
            <a:miter lim="800000"/>
            <a:headEnd type="stealth" w="med" len="lg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 anchor="ctr"/>
          <a:lstStyle/>
          <a:p>
            <a:pPr algn="ctr"/>
            <a:endParaRPr lang="zh-CN" altLang="en-US" sz="1800"/>
          </a:p>
        </p:txBody>
      </p:sp>
      <p:sp>
        <p:nvSpPr>
          <p:cNvPr id="45" name="TextBox 57"/>
          <p:cNvSpPr txBox="1"/>
          <p:nvPr/>
        </p:nvSpPr>
        <p:spPr>
          <a:xfrm>
            <a:off x="1989076" y="1303741"/>
            <a:ext cx="5715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2407872" y="1518055"/>
            <a:ext cx="357190" cy="11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67"/>
          <p:cNvGrpSpPr/>
          <p:nvPr/>
        </p:nvGrpSpPr>
        <p:grpSpPr>
          <a:xfrm>
            <a:off x="2131952" y="5051554"/>
            <a:ext cx="4572032" cy="1296994"/>
            <a:chOff x="500034" y="4357694"/>
            <a:chExt cx="4572032" cy="1296994"/>
          </a:xfrm>
        </p:grpSpPr>
        <p:sp>
          <p:nvSpPr>
            <p:cNvPr id="48" name="TextBox 60"/>
            <p:cNvSpPr txBox="1"/>
            <p:nvPr/>
          </p:nvSpPr>
          <p:spPr>
            <a:xfrm>
              <a:off x="500034" y="5286388"/>
              <a:ext cx="457203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引用头结点：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r>
                <a:rPr lang="en-US" altLang="zh-CN" sz="1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adjlist[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9" name="直接箭头连接符 48"/>
            <p:cNvCxnSpPr/>
            <p:nvPr/>
          </p:nvCxnSpPr>
          <p:spPr>
            <a:xfrm rot="5400000" flipH="1" flipV="1">
              <a:off x="1250133" y="4679165"/>
              <a:ext cx="1000132" cy="3571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68"/>
          <p:cNvGrpSpPr/>
          <p:nvPr/>
        </p:nvGrpSpPr>
        <p:grpSpPr>
          <a:xfrm>
            <a:off x="2131952" y="4765803"/>
            <a:ext cx="6643734" cy="2049775"/>
            <a:chOff x="500034" y="4071942"/>
            <a:chExt cx="6643734" cy="2049775"/>
          </a:xfrm>
        </p:grpSpPr>
        <p:sp>
          <p:nvSpPr>
            <p:cNvPr id="51" name="TextBox 64"/>
            <p:cNvSpPr txBox="1"/>
            <p:nvPr/>
          </p:nvSpPr>
          <p:spPr>
            <a:xfrm>
              <a:off x="500034" y="5753417"/>
              <a:ext cx="664373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引用头结点的指针域：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r>
                <a:rPr lang="en-US" altLang="zh-CN" sz="1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-&gt;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adjlist[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r>
                <a:rPr lang="en-US" altLang="zh-CN" sz="1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.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firstarc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2" name="直接箭头连接符 51"/>
            <p:cNvCxnSpPr/>
            <p:nvPr/>
          </p:nvCxnSpPr>
          <p:spPr>
            <a:xfrm rot="16200000" flipV="1">
              <a:off x="2178827" y="4607727"/>
              <a:ext cx="1785950" cy="7143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69"/>
          <p:cNvSpPr txBox="1"/>
          <p:nvPr/>
        </p:nvSpPr>
        <p:spPr>
          <a:xfrm>
            <a:off x="3346398" y="1508172"/>
            <a:ext cx="17145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数组</a:t>
            </a:r>
            <a:endParaRPr lang="zh-CN" altLang="en-US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500"/>
                            </p:stCondLst>
                            <p:childTnLst>
                              <p:par>
                                <p:cTn id="9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000"/>
                            </p:stCondLst>
                            <p:childTnLst>
                              <p:par>
                                <p:cTn id="9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/>
      <p:bldP spid="31" grpId="0" bldLvl="0" animBg="1"/>
      <p:bldP spid="32" grpId="0"/>
      <p:bldP spid="33" grpId="0"/>
      <p:bldP spid="34" grpId="0"/>
      <p:bldP spid="35" grpId="0"/>
      <p:bldP spid="36" grpId="0"/>
      <p:bldP spid="42" grpId="0"/>
      <p:bldP spid="43" grpId="0"/>
      <p:bldP spid="44" grpId="0" animBg="1"/>
      <p:bldP spid="45" grpId="0"/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18" y="2448363"/>
            <a:ext cx="4459645" cy="4459645"/>
          </a:xfrm>
          <a:prstGeom prst="rect">
            <a:avLst/>
          </a:prstGeom>
        </p:spPr>
      </p:pic>
      <p:grpSp>
        <p:nvGrpSpPr>
          <p:cNvPr id="2" name="组合 86"/>
          <p:cNvGrpSpPr/>
          <p:nvPr/>
        </p:nvGrpSpPr>
        <p:grpSpPr>
          <a:xfrm>
            <a:off x="1702755" y="3020836"/>
            <a:ext cx="2089151" cy="2017713"/>
            <a:chOff x="357158" y="2357430"/>
            <a:chExt cx="2089151" cy="2017713"/>
          </a:xfrm>
        </p:grpSpPr>
        <p:sp>
          <p:nvSpPr>
            <p:cNvPr id="3" name="Oval 60"/>
            <p:cNvSpPr>
              <a:spLocks noChangeArrowheads="1"/>
            </p:cNvSpPr>
            <p:nvPr/>
          </p:nvSpPr>
          <p:spPr bwMode="auto">
            <a:xfrm>
              <a:off x="1222346" y="2357430"/>
              <a:ext cx="360363" cy="360363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" name="Oval 61"/>
            <p:cNvSpPr>
              <a:spLocks noChangeArrowheads="1"/>
            </p:cNvSpPr>
            <p:nvPr/>
          </p:nvSpPr>
          <p:spPr bwMode="auto">
            <a:xfrm>
              <a:off x="1222346" y="3222618"/>
              <a:ext cx="360363" cy="360363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Oval 62"/>
            <p:cNvSpPr>
              <a:spLocks noChangeArrowheads="1"/>
            </p:cNvSpPr>
            <p:nvPr/>
          </p:nvSpPr>
          <p:spPr bwMode="auto">
            <a:xfrm>
              <a:off x="357158" y="3222618"/>
              <a:ext cx="360363" cy="360363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Oval 63"/>
            <p:cNvSpPr>
              <a:spLocks noChangeArrowheads="1"/>
            </p:cNvSpPr>
            <p:nvPr/>
          </p:nvSpPr>
          <p:spPr bwMode="auto">
            <a:xfrm>
              <a:off x="2085946" y="3222618"/>
              <a:ext cx="360363" cy="360363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Oval 64"/>
            <p:cNvSpPr>
              <a:spLocks noChangeArrowheads="1"/>
            </p:cNvSpPr>
            <p:nvPr/>
          </p:nvSpPr>
          <p:spPr bwMode="auto">
            <a:xfrm>
              <a:off x="1222346" y="4014780"/>
              <a:ext cx="360363" cy="360363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Line 65"/>
            <p:cNvSpPr>
              <a:spLocks noChangeShapeType="1"/>
            </p:cNvSpPr>
            <p:nvPr/>
          </p:nvSpPr>
          <p:spPr bwMode="auto">
            <a:xfrm flipH="1">
              <a:off x="573058" y="2573330"/>
              <a:ext cx="649288" cy="649288"/>
            </a:xfrm>
            <a:prstGeom prst="line">
              <a:avLst/>
            </a:prstGeom>
            <a:ln>
              <a:tailEnd type="arrow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Line 66"/>
            <p:cNvSpPr>
              <a:spLocks noChangeShapeType="1"/>
            </p:cNvSpPr>
            <p:nvPr/>
          </p:nvSpPr>
          <p:spPr bwMode="auto">
            <a:xfrm>
              <a:off x="1582708" y="2573330"/>
              <a:ext cx="647700" cy="649288"/>
            </a:xfrm>
            <a:prstGeom prst="line">
              <a:avLst/>
            </a:prstGeom>
            <a:ln>
              <a:headEnd type="arrow"/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Line 67"/>
            <p:cNvSpPr>
              <a:spLocks noChangeShapeType="1"/>
            </p:cNvSpPr>
            <p:nvPr/>
          </p:nvSpPr>
          <p:spPr bwMode="auto">
            <a:xfrm>
              <a:off x="717521" y="3413118"/>
              <a:ext cx="504825" cy="0"/>
            </a:xfrm>
            <a:prstGeom prst="line">
              <a:avLst/>
            </a:prstGeom>
            <a:ln>
              <a:tailEnd type="arrow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Freeform 68"/>
            <p:cNvSpPr/>
            <p:nvPr/>
          </p:nvSpPr>
          <p:spPr bwMode="auto">
            <a:xfrm>
              <a:off x="1570008" y="3405180"/>
              <a:ext cx="512763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23" y="0"/>
                </a:cxn>
              </a:cxnLst>
              <a:rect l="0" t="0" r="r" b="b"/>
              <a:pathLst>
                <a:path w="323" h="1">
                  <a:moveTo>
                    <a:pt x="0" y="1"/>
                  </a:moveTo>
                  <a:lnTo>
                    <a:pt x="323" y="0"/>
                  </a:lnTo>
                </a:path>
              </a:pathLst>
            </a:custGeom>
            <a:ln>
              <a:headEnd type="arrow" w="med" len="med"/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Freeform 69"/>
            <p:cNvSpPr/>
            <p:nvPr/>
          </p:nvSpPr>
          <p:spPr bwMode="auto">
            <a:xfrm>
              <a:off x="1396971" y="2717793"/>
              <a:ext cx="6350" cy="4968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313"/>
                </a:cxn>
              </a:cxnLst>
              <a:rect l="0" t="0" r="r" b="b"/>
              <a:pathLst>
                <a:path w="4" h="313">
                  <a:moveTo>
                    <a:pt x="4" y="0"/>
                  </a:moveTo>
                  <a:lnTo>
                    <a:pt x="0" y="313"/>
                  </a:lnTo>
                </a:path>
              </a:pathLst>
            </a:custGeom>
            <a:ln>
              <a:headEnd type="none" w="med" len="med"/>
              <a:tailEnd type="arrow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Line 70"/>
            <p:cNvSpPr>
              <a:spLocks noChangeShapeType="1"/>
            </p:cNvSpPr>
            <p:nvPr/>
          </p:nvSpPr>
          <p:spPr bwMode="auto">
            <a:xfrm>
              <a:off x="573058" y="3581393"/>
              <a:ext cx="649288" cy="576263"/>
            </a:xfrm>
            <a:prstGeom prst="line">
              <a:avLst/>
            </a:prstGeom>
            <a:ln>
              <a:tailEnd type="arrow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Line 71"/>
            <p:cNvSpPr>
              <a:spLocks noChangeShapeType="1"/>
            </p:cNvSpPr>
            <p:nvPr/>
          </p:nvSpPr>
          <p:spPr bwMode="auto">
            <a:xfrm>
              <a:off x="1403321" y="3581393"/>
              <a:ext cx="0" cy="433388"/>
            </a:xfrm>
            <a:prstGeom prst="line">
              <a:avLst/>
            </a:prstGeom>
            <a:ln>
              <a:headEnd type="arrow"/>
              <a:tailEnd type="non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Line 72"/>
            <p:cNvSpPr>
              <a:spLocks noChangeShapeType="1"/>
            </p:cNvSpPr>
            <p:nvPr/>
          </p:nvSpPr>
          <p:spPr bwMode="auto">
            <a:xfrm flipH="1">
              <a:off x="1582708" y="3581393"/>
              <a:ext cx="647700" cy="576263"/>
            </a:xfrm>
            <a:prstGeom prst="line">
              <a:avLst/>
            </a:prstGeom>
            <a:ln>
              <a:headEnd type="arrow"/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45630" y="734819"/>
            <a:ext cx="828680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逆邻接表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：就是在有向图的邻接表中，对每个顶点，链接的是指向该顶点的边。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87"/>
          <p:cNvGrpSpPr/>
          <p:nvPr/>
        </p:nvGrpSpPr>
        <p:grpSpPr>
          <a:xfrm>
            <a:off x="4131646" y="2020703"/>
            <a:ext cx="6429420" cy="3214710"/>
            <a:chOff x="2571736" y="1928802"/>
            <a:chExt cx="6429420" cy="3214710"/>
          </a:xfrm>
        </p:grpSpPr>
        <p:sp>
          <p:nvSpPr>
            <p:cNvPr id="18" name="矩形 17"/>
            <p:cNvSpPr/>
            <p:nvPr/>
          </p:nvSpPr>
          <p:spPr bwMode="auto">
            <a:xfrm>
              <a:off x="4298948" y="207167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4870452" y="207167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4286248" y="271462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4857752" y="271462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286248" y="3378200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4857752" y="3378200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4286248" y="4643446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4857752" y="4643446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4286248" y="400050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4857752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5500694" y="400050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6072198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715140" y="400050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7286644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5072066" y="4181480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6286512" y="4189418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 bwMode="auto">
            <a:xfrm>
              <a:off x="8001024" y="400050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8572528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6" name="直接箭头连接符 35"/>
            <p:cNvCxnSpPr/>
            <p:nvPr/>
          </p:nvCxnSpPr>
          <p:spPr>
            <a:xfrm>
              <a:off x="7572396" y="4189418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 bwMode="auto">
            <a:xfrm>
              <a:off x="2954326" y="1928802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3525830" y="1928802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68"/>
            <p:cNvSpPr txBox="1"/>
            <p:nvPr/>
          </p:nvSpPr>
          <p:spPr>
            <a:xfrm>
              <a:off x="2571736" y="2097078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0" name="直接箭头连接符 39"/>
            <p:cNvCxnSpPr/>
            <p:nvPr/>
          </p:nvCxnSpPr>
          <p:spPr>
            <a:xfrm>
              <a:off x="3714744" y="2265354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 bwMode="auto">
            <a:xfrm>
              <a:off x="2954326" y="2571744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3525830" y="2571744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72"/>
            <p:cNvSpPr txBox="1"/>
            <p:nvPr/>
          </p:nvSpPr>
          <p:spPr>
            <a:xfrm>
              <a:off x="2571736" y="2740020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3714744" y="2908296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 bwMode="auto">
            <a:xfrm>
              <a:off x="2954326" y="3214686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3525830" y="3214686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TextBox 76"/>
            <p:cNvSpPr txBox="1"/>
            <p:nvPr/>
          </p:nvSpPr>
          <p:spPr>
            <a:xfrm>
              <a:off x="2571736" y="3382962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3714744" y="3551238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 bwMode="auto">
            <a:xfrm>
              <a:off x="2954326" y="3857628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3525830" y="3857628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TextBox 80"/>
            <p:cNvSpPr txBox="1"/>
            <p:nvPr/>
          </p:nvSpPr>
          <p:spPr>
            <a:xfrm>
              <a:off x="2571736" y="4025904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2" name="直接箭头连接符 51"/>
            <p:cNvCxnSpPr/>
            <p:nvPr/>
          </p:nvCxnSpPr>
          <p:spPr>
            <a:xfrm>
              <a:off x="3714744" y="4194180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 bwMode="auto">
            <a:xfrm>
              <a:off x="2954326" y="4500570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zh-CN" altLang="en-US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3525830" y="4500570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TextBox 84"/>
            <p:cNvSpPr txBox="1"/>
            <p:nvPr/>
          </p:nvSpPr>
          <p:spPr>
            <a:xfrm>
              <a:off x="2571736" y="4668846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6" name="直接箭头连接符 55"/>
            <p:cNvCxnSpPr/>
            <p:nvPr/>
          </p:nvCxnSpPr>
          <p:spPr>
            <a:xfrm>
              <a:off x="3714744" y="4837122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下弧形箭头 88"/>
          <p:cNvSpPr/>
          <p:nvPr/>
        </p:nvSpPr>
        <p:spPr bwMode="auto">
          <a:xfrm>
            <a:off x="2988638" y="5306851"/>
            <a:ext cx="2071702" cy="571504"/>
          </a:xfrm>
          <a:prstGeom prst="curvedUpArrow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TextBox 89"/>
          <p:cNvSpPr txBox="1"/>
          <p:nvPr/>
        </p:nvSpPr>
        <p:spPr>
          <a:xfrm>
            <a:off x="4988902" y="5580461"/>
            <a:ext cx="135732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逆邻接表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7" grpId="0" animBg="1"/>
      <p:bldP spid="5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844824"/>
            <a:ext cx="5633864" cy="56338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63552" y="1844824"/>
            <a:ext cx="7500990" cy="152336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图的基本运算算法主要有创建图、输出图和销毁图。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对于邻接矩阵实现相关算法十分容易的。下面讨论邻接表的相关算法设计。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8206" y="909881"/>
            <a:ext cx="50097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398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8.2.3 </a:t>
            </a:r>
            <a:r>
              <a:rPr lang="zh-CN" altLang="en-US" sz="2200" dirty="0">
                <a:solidFill>
                  <a:srgbClr val="F398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图基本运算算法设计</a:t>
            </a:r>
            <a:endParaRPr lang="zh-CN" altLang="en-US" sz="2200" dirty="0">
              <a:solidFill>
                <a:srgbClr val="F398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095931" y="2071678"/>
            <a:ext cx="3502785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40"/>
          <p:cNvSpPr txBox="1"/>
          <p:nvPr/>
        </p:nvSpPr>
        <p:spPr>
          <a:xfrm>
            <a:off x="1007657" y="972702"/>
            <a:ext cx="52474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图是现实问题的抽象，例如七桥问题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452794" y="1571612"/>
            <a:ext cx="1857388" cy="2511440"/>
            <a:chOff x="1928794" y="1571612"/>
            <a:chExt cx="1857388" cy="2511440"/>
          </a:xfrm>
        </p:grpSpPr>
        <p:sp>
          <p:nvSpPr>
            <p:cNvPr id="48" name="TextBox 41"/>
            <p:cNvSpPr txBox="1"/>
            <p:nvPr/>
          </p:nvSpPr>
          <p:spPr>
            <a:xfrm>
              <a:off x="3428992" y="2786058"/>
              <a:ext cx="35719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TextBox 42"/>
            <p:cNvSpPr txBox="1"/>
            <p:nvPr/>
          </p:nvSpPr>
          <p:spPr>
            <a:xfrm>
              <a:off x="1928794" y="2714620"/>
              <a:ext cx="35719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TextBox 43"/>
            <p:cNvSpPr txBox="1"/>
            <p:nvPr/>
          </p:nvSpPr>
          <p:spPr>
            <a:xfrm>
              <a:off x="2143108" y="1571612"/>
              <a:ext cx="28575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" name="TextBox 44"/>
            <p:cNvSpPr txBox="1"/>
            <p:nvPr/>
          </p:nvSpPr>
          <p:spPr>
            <a:xfrm>
              <a:off x="2357422" y="3714752"/>
              <a:ext cx="28575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453191" y="2154942"/>
            <a:ext cx="2957533" cy="2000896"/>
            <a:chOff x="4714876" y="2071678"/>
            <a:chExt cx="2957533" cy="2000896"/>
          </a:xfrm>
        </p:grpSpPr>
        <p:sp>
          <p:nvSpPr>
            <p:cNvPr id="53" name="Oval 44"/>
            <p:cNvSpPr>
              <a:spLocks noChangeArrowheads="1"/>
            </p:cNvSpPr>
            <p:nvPr/>
          </p:nvSpPr>
          <p:spPr bwMode="auto">
            <a:xfrm>
              <a:off x="6442561" y="2071678"/>
              <a:ext cx="414340" cy="42545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i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i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Oval 45"/>
            <p:cNvSpPr>
              <a:spLocks noChangeArrowheads="1"/>
            </p:cNvSpPr>
            <p:nvPr/>
          </p:nvSpPr>
          <p:spPr bwMode="auto">
            <a:xfrm>
              <a:off x="7258069" y="2928934"/>
              <a:ext cx="414340" cy="4267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i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Oval 47"/>
            <p:cNvSpPr>
              <a:spLocks noChangeArrowheads="1"/>
            </p:cNvSpPr>
            <p:nvPr/>
          </p:nvSpPr>
          <p:spPr bwMode="auto">
            <a:xfrm>
              <a:off x="5500694" y="2928934"/>
              <a:ext cx="414340" cy="4267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i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Oval 48"/>
            <p:cNvSpPr>
              <a:spLocks noChangeArrowheads="1"/>
            </p:cNvSpPr>
            <p:nvPr/>
          </p:nvSpPr>
          <p:spPr bwMode="auto">
            <a:xfrm>
              <a:off x="6442561" y="3643314"/>
              <a:ext cx="415455" cy="42926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i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i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7" name="直接连接符 56"/>
            <p:cNvCxnSpPr>
              <a:stCxn id="55" idx="6"/>
              <a:endCxn id="54" idx="2"/>
            </p:cNvCxnSpPr>
            <p:nvPr/>
          </p:nvCxnSpPr>
          <p:spPr>
            <a:xfrm>
              <a:off x="5915034" y="3142294"/>
              <a:ext cx="1343035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8" name="任意多边形 47"/>
            <p:cNvSpPr/>
            <p:nvPr/>
          </p:nvSpPr>
          <p:spPr>
            <a:xfrm>
              <a:off x="5746750" y="2333625"/>
              <a:ext cx="701675" cy="609600"/>
            </a:xfrm>
            <a:custGeom>
              <a:avLst/>
              <a:gdLst>
                <a:gd name="connsiteX0" fmla="*/ 701675 w 701675"/>
                <a:gd name="connsiteY0" fmla="*/ 0 h 609600"/>
                <a:gd name="connsiteX1" fmla="*/ 339725 w 701675"/>
                <a:gd name="connsiteY1" fmla="*/ 171450 h 609600"/>
                <a:gd name="connsiteX2" fmla="*/ 53975 w 701675"/>
                <a:gd name="connsiteY2" fmla="*/ 485775 h 609600"/>
                <a:gd name="connsiteX3" fmla="*/ 15875 w 701675"/>
                <a:gd name="connsiteY3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75" h="609600">
                  <a:moveTo>
                    <a:pt x="701675" y="0"/>
                  </a:moveTo>
                  <a:cubicBezTo>
                    <a:pt x="574675" y="45244"/>
                    <a:pt x="447675" y="90488"/>
                    <a:pt x="339725" y="171450"/>
                  </a:cubicBezTo>
                  <a:cubicBezTo>
                    <a:pt x="231775" y="252412"/>
                    <a:pt x="107950" y="412750"/>
                    <a:pt x="53975" y="485775"/>
                  </a:cubicBezTo>
                  <a:cubicBezTo>
                    <a:pt x="0" y="558800"/>
                    <a:pt x="7937" y="584200"/>
                    <a:pt x="15875" y="609600"/>
                  </a:cubicBezTo>
                </a:path>
              </a:pathLst>
            </a:cu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0"/>
            <p:cNvSpPr/>
            <p:nvPr/>
          </p:nvSpPr>
          <p:spPr>
            <a:xfrm>
              <a:off x="5848350" y="2495550"/>
              <a:ext cx="714375" cy="504825"/>
            </a:xfrm>
            <a:custGeom>
              <a:avLst/>
              <a:gdLst>
                <a:gd name="connsiteX0" fmla="*/ 0 w 714375"/>
                <a:gd name="connsiteY0" fmla="*/ 504825 h 504825"/>
                <a:gd name="connsiteX1" fmla="*/ 342900 w 714375"/>
                <a:gd name="connsiteY1" fmla="*/ 428625 h 504825"/>
                <a:gd name="connsiteX2" fmla="*/ 609600 w 714375"/>
                <a:gd name="connsiteY2" fmla="*/ 209550 h 504825"/>
                <a:gd name="connsiteX3" fmla="*/ 714375 w 714375"/>
                <a:gd name="connsiteY3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75" h="504825">
                  <a:moveTo>
                    <a:pt x="0" y="504825"/>
                  </a:moveTo>
                  <a:cubicBezTo>
                    <a:pt x="120650" y="491331"/>
                    <a:pt x="241300" y="477837"/>
                    <a:pt x="342900" y="428625"/>
                  </a:cubicBezTo>
                  <a:cubicBezTo>
                    <a:pt x="444500" y="379413"/>
                    <a:pt x="547687" y="280988"/>
                    <a:pt x="609600" y="209550"/>
                  </a:cubicBezTo>
                  <a:cubicBezTo>
                    <a:pt x="671513" y="138112"/>
                    <a:pt x="692944" y="69056"/>
                    <a:pt x="714375" y="0"/>
                  </a:cubicBezTo>
                </a:path>
              </a:pathLst>
            </a:cu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1"/>
            <p:cNvSpPr/>
            <p:nvPr/>
          </p:nvSpPr>
          <p:spPr>
            <a:xfrm>
              <a:off x="5772150" y="3371850"/>
              <a:ext cx="723900" cy="623887"/>
            </a:xfrm>
            <a:custGeom>
              <a:avLst/>
              <a:gdLst>
                <a:gd name="connsiteX0" fmla="*/ 0 w 723900"/>
                <a:gd name="connsiteY0" fmla="*/ 0 h 638175"/>
                <a:gd name="connsiteX1" fmla="*/ 76200 w 723900"/>
                <a:gd name="connsiteY1" fmla="*/ 266700 h 638175"/>
                <a:gd name="connsiteX2" fmla="*/ 333375 w 723900"/>
                <a:gd name="connsiteY2" fmla="*/ 581025 h 638175"/>
                <a:gd name="connsiteX3" fmla="*/ 723900 w 723900"/>
                <a:gd name="connsiteY3" fmla="*/ 609600 h 638175"/>
                <a:gd name="connsiteX0-1" fmla="*/ 0 w 723900"/>
                <a:gd name="connsiteY0-2" fmla="*/ 0 h 623887"/>
                <a:gd name="connsiteX1-3" fmla="*/ 76200 w 723900"/>
                <a:gd name="connsiteY1-4" fmla="*/ 266700 h 623887"/>
                <a:gd name="connsiteX2-5" fmla="*/ 300048 w 723900"/>
                <a:gd name="connsiteY2-6" fmla="*/ 485778 h 623887"/>
                <a:gd name="connsiteX3-7" fmla="*/ 723900 w 723900"/>
                <a:gd name="connsiteY3-8" fmla="*/ 609600 h 623887"/>
                <a:gd name="connsiteX0-9" fmla="*/ 0 w 723900"/>
                <a:gd name="connsiteY0-10" fmla="*/ 0 h 623887"/>
                <a:gd name="connsiteX1-11" fmla="*/ 85734 w 723900"/>
                <a:gd name="connsiteY1-12" fmla="*/ 200026 h 623887"/>
                <a:gd name="connsiteX2-13" fmla="*/ 300048 w 723900"/>
                <a:gd name="connsiteY2-14" fmla="*/ 485778 h 623887"/>
                <a:gd name="connsiteX3-15" fmla="*/ 723900 w 723900"/>
                <a:gd name="connsiteY3-16" fmla="*/ 609600 h 6238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623887">
                  <a:moveTo>
                    <a:pt x="0" y="0"/>
                  </a:moveTo>
                  <a:cubicBezTo>
                    <a:pt x="10319" y="84931"/>
                    <a:pt x="35726" y="119063"/>
                    <a:pt x="85734" y="200026"/>
                  </a:cubicBezTo>
                  <a:cubicBezTo>
                    <a:pt x="135742" y="280989"/>
                    <a:pt x="193687" y="417516"/>
                    <a:pt x="300048" y="485778"/>
                  </a:cubicBezTo>
                  <a:cubicBezTo>
                    <a:pt x="406409" y="554040"/>
                    <a:pt x="582612" y="623887"/>
                    <a:pt x="723900" y="609600"/>
                  </a:cubicBezTo>
                </a:path>
              </a:pathLst>
            </a:cu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52"/>
            <p:cNvSpPr/>
            <p:nvPr/>
          </p:nvSpPr>
          <p:spPr>
            <a:xfrm>
              <a:off x="5857876" y="3276600"/>
              <a:ext cx="628650" cy="476250"/>
            </a:xfrm>
            <a:custGeom>
              <a:avLst/>
              <a:gdLst>
                <a:gd name="connsiteX0" fmla="*/ 0 w 638175"/>
                <a:gd name="connsiteY0" fmla="*/ 0 h 419100"/>
                <a:gd name="connsiteX1" fmla="*/ 247650 w 638175"/>
                <a:gd name="connsiteY1" fmla="*/ 76200 h 419100"/>
                <a:gd name="connsiteX2" fmla="*/ 523875 w 638175"/>
                <a:gd name="connsiteY2" fmla="*/ 257175 h 419100"/>
                <a:gd name="connsiteX3" fmla="*/ 638175 w 638175"/>
                <a:gd name="connsiteY3" fmla="*/ 419100 h 419100"/>
                <a:gd name="connsiteX0-1" fmla="*/ 0 w 628650"/>
                <a:gd name="connsiteY0-2" fmla="*/ 0 h 476250"/>
                <a:gd name="connsiteX1-3" fmla="*/ 238125 w 628650"/>
                <a:gd name="connsiteY1-4" fmla="*/ 133350 h 476250"/>
                <a:gd name="connsiteX2-5" fmla="*/ 514350 w 628650"/>
                <a:gd name="connsiteY2-6" fmla="*/ 314325 h 476250"/>
                <a:gd name="connsiteX3-7" fmla="*/ 628650 w 628650"/>
                <a:gd name="connsiteY3-8" fmla="*/ 476250 h 476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28650" h="476250">
                  <a:moveTo>
                    <a:pt x="0" y="0"/>
                  </a:moveTo>
                  <a:cubicBezTo>
                    <a:pt x="80169" y="16669"/>
                    <a:pt x="152400" y="80963"/>
                    <a:pt x="238125" y="133350"/>
                  </a:cubicBezTo>
                  <a:cubicBezTo>
                    <a:pt x="323850" y="185738"/>
                    <a:pt x="449263" y="257175"/>
                    <a:pt x="514350" y="314325"/>
                  </a:cubicBezTo>
                  <a:cubicBezTo>
                    <a:pt x="579437" y="371475"/>
                    <a:pt x="604043" y="423862"/>
                    <a:pt x="628650" y="476250"/>
                  </a:cubicBezTo>
                </a:path>
              </a:pathLst>
            </a:cu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53"/>
            <p:cNvSpPr/>
            <p:nvPr/>
          </p:nvSpPr>
          <p:spPr>
            <a:xfrm>
              <a:off x="6819900" y="2390775"/>
              <a:ext cx="533400" cy="561975"/>
            </a:xfrm>
            <a:custGeom>
              <a:avLst/>
              <a:gdLst>
                <a:gd name="connsiteX0" fmla="*/ 0 w 533400"/>
                <a:gd name="connsiteY0" fmla="*/ 0 h 561975"/>
                <a:gd name="connsiteX1" fmla="*/ 276225 w 533400"/>
                <a:gd name="connsiteY1" fmla="*/ 228600 h 561975"/>
                <a:gd name="connsiteX2" fmla="*/ 533400 w 533400"/>
                <a:gd name="connsiteY2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3400" h="561975">
                  <a:moveTo>
                    <a:pt x="0" y="0"/>
                  </a:moveTo>
                  <a:cubicBezTo>
                    <a:pt x="93662" y="67469"/>
                    <a:pt x="187325" y="134938"/>
                    <a:pt x="276225" y="228600"/>
                  </a:cubicBezTo>
                  <a:cubicBezTo>
                    <a:pt x="365125" y="322262"/>
                    <a:pt x="449262" y="442118"/>
                    <a:pt x="533400" y="561975"/>
                  </a:cubicBezTo>
                </a:path>
              </a:pathLst>
            </a:cu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55"/>
            <p:cNvSpPr/>
            <p:nvPr/>
          </p:nvSpPr>
          <p:spPr>
            <a:xfrm>
              <a:off x="6838950" y="3357561"/>
              <a:ext cx="590570" cy="538163"/>
            </a:xfrm>
            <a:custGeom>
              <a:avLst/>
              <a:gdLst>
                <a:gd name="connsiteX0" fmla="*/ 619125 w 619125"/>
                <a:gd name="connsiteY0" fmla="*/ 0 h 533400"/>
                <a:gd name="connsiteX1" fmla="*/ 542925 w 619125"/>
                <a:gd name="connsiteY1" fmla="*/ 257175 h 533400"/>
                <a:gd name="connsiteX2" fmla="*/ 180975 w 619125"/>
                <a:gd name="connsiteY2" fmla="*/ 485775 h 533400"/>
                <a:gd name="connsiteX3" fmla="*/ 0 w 619125"/>
                <a:gd name="connsiteY3" fmla="*/ 533400 h 533400"/>
                <a:gd name="connsiteX0-1" fmla="*/ 619125 w 619125"/>
                <a:gd name="connsiteY0-2" fmla="*/ 0 h 533400"/>
                <a:gd name="connsiteX1-3" fmla="*/ 447694 w 619125"/>
                <a:gd name="connsiteY1-4" fmla="*/ 280989 h 533400"/>
                <a:gd name="connsiteX2-5" fmla="*/ 180975 w 619125"/>
                <a:gd name="connsiteY2-6" fmla="*/ 485775 h 533400"/>
                <a:gd name="connsiteX3-7" fmla="*/ 0 w 619125"/>
                <a:gd name="connsiteY3-8" fmla="*/ 533400 h 533400"/>
                <a:gd name="connsiteX0-9" fmla="*/ 590570 w 590570"/>
                <a:gd name="connsiteY0-10" fmla="*/ 0 h 538163"/>
                <a:gd name="connsiteX1-11" fmla="*/ 447694 w 590570"/>
                <a:gd name="connsiteY1-12" fmla="*/ 285752 h 538163"/>
                <a:gd name="connsiteX2-13" fmla="*/ 180975 w 590570"/>
                <a:gd name="connsiteY2-14" fmla="*/ 490538 h 538163"/>
                <a:gd name="connsiteX3-15" fmla="*/ 0 w 590570"/>
                <a:gd name="connsiteY3-16" fmla="*/ 538163 h 5381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90570" h="538163">
                  <a:moveTo>
                    <a:pt x="590570" y="0"/>
                  </a:moveTo>
                  <a:cubicBezTo>
                    <a:pt x="588982" y="88106"/>
                    <a:pt x="515960" y="203996"/>
                    <a:pt x="447694" y="285752"/>
                  </a:cubicBezTo>
                  <a:cubicBezTo>
                    <a:pt x="379428" y="367508"/>
                    <a:pt x="255591" y="448470"/>
                    <a:pt x="180975" y="490538"/>
                  </a:cubicBezTo>
                  <a:cubicBezTo>
                    <a:pt x="106359" y="532606"/>
                    <a:pt x="45244" y="537369"/>
                    <a:pt x="0" y="538163"/>
                  </a:cubicBezTo>
                </a:path>
              </a:pathLst>
            </a:cu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右箭头 56"/>
            <p:cNvSpPr/>
            <p:nvPr/>
          </p:nvSpPr>
          <p:spPr bwMode="auto">
            <a:xfrm>
              <a:off x="4714876" y="3000372"/>
              <a:ext cx="500066" cy="285752"/>
            </a:xfrm>
            <a:prstGeom prst="rightArrow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93" y="2695027"/>
            <a:ext cx="4298022" cy="4298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2471584"/>
            <a:ext cx="5022433" cy="5022433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55440" y="894828"/>
            <a:ext cx="3357586" cy="42989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）创建图的运算算法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19536" y="1479655"/>
            <a:ext cx="8286808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根据邻接矩阵数组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、顶点个数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和边数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来建立图的邻接表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（采用邻接表指针方式）。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19536" y="2479787"/>
            <a:ext cx="8215370" cy="3016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80000" bIns="144000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CreateAdj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*&amp;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G，int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A[MAXV][MAXV]，int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n，int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e) 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创建图的邻接表</a:t>
            </a:r>
            <a:endParaRPr lang="zh-CN" altLang="en-US" sz="1800" dirty="0">
              <a:solidFill>
                <a:srgbClr val="3399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 j;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G=(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*)malloc(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));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	     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给邻接表中所有头结点的指针域置初值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G-&gt;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].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=NULL;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6844" y="797721"/>
            <a:ext cx="8858312" cy="3924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bIns="18000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		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检查邻接矩阵中每个元素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for (j=n-1;j&gt;=0;j--)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if (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A[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][j]!=0 &amp;&amp; A[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][j]!=INF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  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存在一条边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{  p=(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*)malloc(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));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创建一个结点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p-&gt;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=j;			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存放邻接点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p-&gt;weight=A[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][j];		 	     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存放权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p-&gt;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=G-&gt;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].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采用头插法插入结点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G-&gt;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].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=p;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G-&gt;n=n; G-&gt;e=e;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" name="组合 25"/>
          <p:cNvGrpSpPr/>
          <p:nvPr/>
        </p:nvGrpSpPr>
        <p:grpSpPr>
          <a:xfrm>
            <a:off x="2524100" y="5022239"/>
            <a:ext cx="4429156" cy="642942"/>
            <a:chOff x="1000100" y="4786322"/>
            <a:chExt cx="4429156" cy="642942"/>
          </a:xfrm>
        </p:grpSpPr>
        <p:sp>
          <p:nvSpPr>
            <p:cNvPr id="4" name="矩形 3"/>
            <p:cNvSpPr/>
            <p:nvPr/>
          </p:nvSpPr>
          <p:spPr bwMode="auto">
            <a:xfrm>
              <a:off x="2714612" y="492919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*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3857620" y="492919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1382690" y="4786322"/>
              <a:ext cx="571504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i="1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zh-CN" altLang="en-US" sz="1800" i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954194" y="4786322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00100" y="4954598"/>
              <a:ext cx="357190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1800" i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2143108" y="5122874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 bwMode="auto">
            <a:xfrm>
              <a:off x="3286116" y="492919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*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V="1">
              <a:off x="4071934" y="5119699"/>
              <a:ext cx="64294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Box 13"/>
            <p:cNvSpPr txBox="1"/>
            <p:nvPr/>
          </p:nvSpPr>
          <p:spPr>
            <a:xfrm>
              <a:off x="4714876" y="4791085"/>
              <a:ext cx="7143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24"/>
          <p:cNvGrpSpPr/>
          <p:nvPr/>
        </p:nvGrpSpPr>
        <p:grpSpPr>
          <a:xfrm>
            <a:off x="5979283" y="5979496"/>
            <a:ext cx="2357454" cy="857256"/>
            <a:chOff x="4419599" y="5481652"/>
            <a:chExt cx="2357454" cy="857256"/>
          </a:xfrm>
        </p:grpSpPr>
        <p:sp>
          <p:nvSpPr>
            <p:cNvPr id="14" name="矩形 13"/>
            <p:cNvSpPr/>
            <p:nvPr/>
          </p:nvSpPr>
          <p:spPr bwMode="auto">
            <a:xfrm>
              <a:off x="4929190" y="5786454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6286512" y="578645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5500694" y="5786454"/>
              <a:ext cx="78581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A[i][j]</a:t>
              </a:r>
              <a:endPara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4714876" y="5643578"/>
              <a:ext cx="214314" cy="1428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TextBox 19"/>
            <p:cNvSpPr txBox="1"/>
            <p:nvPr/>
          </p:nvSpPr>
          <p:spPr>
            <a:xfrm>
              <a:off x="4500562" y="5559998"/>
              <a:ext cx="28575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</a:t>
              </a:r>
              <a:endPara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圆角矩形 21"/>
            <p:cNvSpPr/>
            <p:nvPr/>
          </p:nvSpPr>
          <p:spPr bwMode="auto">
            <a:xfrm>
              <a:off x="4419599" y="5481652"/>
              <a:ext cx="2357454" cy="857256"/>
            </a:xfrm>
            <a:prstGeom prst="roundRect">
              <a:avLst/>
            </a:prstGeom>
            <a:noFill/>
            <a:ln w="28575">
              <a:solidFill>
                <a:srgbClr val="3333FF"/>
              </a:solidFill>
              <a:miter lim="800000"/>
              <a:headEnd type="stealth" w="med" len="lg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26"/>
          <p:cNvGrpSpPr/>
          <p:nvPr/>
        </p:nvGrpSpPr>
        <p:grpSpPr>
          <a:xfrm>
            <a:off x="4057650" y="5522293"/>
            <a:ext cx="1905000" cy="1082693"/>
            <a:chOff x="2533650" y="5286375"/>
            <a:chExt cx="1905000" cy="1082693"/>
          </a:xfrm>
        </p:grpSpPr>
        <p:sp>
          <p:nvSpPr>
            <p:cNvPr id="21" name="任意多边形 22"/>
            <p:cNvSpPr/>
            <p:nvPr/>
          </p:nvSpPr>
          <p:spPr>
            <a:xfrm>
              <a:off x="2533650" y="5286375"/>
              <a:ext cx="1905000" cy="722330"/>
            </a:xfrm>
            <a:custGeom>
              <a:avLst/>
              <a:gdLst>
                <a:gd name="connsiteX0" fmla="*/ 1905000 w 1905000"/>
                <a:gd name="connsiteY0" fmla="*/ 628650 h 685800"/>
                <a:gd name="connsiteX1" fmla="*/ 1066800 w 1905000"/>
                <a:gd name="connsiteY1" fmla="*/ 628650 h 685800"/>
                <a:gd name="connsiteX2" fmla="*/ 257175 w 1905000"/>
                <a:gd name="connsiteY2" fmla="*/ 581025 h 685800"/>
                <a:gd name="connsiteX3" fmla="*/ 0 w 1905000"/>
                <a:gd name="connsiteY3" fmla="*/ 0 h 685800"/>
                <a:gd name="connsiteX0-1" fmla="*/ 1905000 w 1905000"/>
                <a:gd name="connsiteY0-2" fmla="*/ 628650 h 722330"/>
                <a:gd name="connsiteX1-3" fmla="*/ 966780 w 1905000"/>
                <a:gd name="connsiteY1-4" fmla="*/ 714393 h 722330"/>
                <a:gd name="connsiteX2-5" fmla="*/ 257175 w 1905000"/>
                <a:gd name="connsiteY2-6" fmla="*/ 581025 h 722330"/>
                <a:gd name="connsiteX3-7" fmla="*/ 0 w 1905000"/>
                <a:gd name="connsiteY3-8" fmla="*/ 0 h 7223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05000" h="722330">
                  <a:moveTo>
                    <a:pt x="1905000" y="628650"/>
                  </a:moveTo>
                  <a:cubicBezTo>
                    <a:pt x="1623218" y="632618"/>
                    <a:pt x="1241417" y="722330"/>
                    <a:pt x="966780" y="714393"/>
                  </a:cubicBezTo>
                  <a:cubicBezTo>
                    <a:pt x="692143" y="706456"/>
                    <a:pt x="418305" y="700091"/>
                    <a:pt x="257175" y="581025"/>
                  </a:cubicBezTo>
                  <a:cubicBezTo>
                    <a:pt x="96045" y="461960"/>
                    <a:pt x="39687" y="238125"/>
                    <a:pt x="0" y="0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3071802" y="6000768"/>
              <a:ext cx="7143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</a:t>
              </a:r>
              <a:endParaRPr lang="zh-CN" altLang="en-US" sz="18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58" y="3361799"/>
            <a:ext cx="3606631" cy="360663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5440" y="908720"/>
            <a:ext cx="3286148" cy="42989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）输出图的运算算法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61084" y="1738942"/>
            <a:ext cx="8072494" cy="4062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bIns="180000" rtlCol="0">
            <a:spAutoFit/>
          </a:bodyPr>
          <a:lstStyle/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DispAdj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*G)	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输出邻接表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zh-CN" altLang="en-US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p=G-&gt;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].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("%3d: "，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while (p!=NULL)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("%3d[%d]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→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"，p-&gt;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adjvex，p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-&gt;weight);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p=p-&gt;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\n");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203" y="1277355"/>
            <a:ext cx="6020126" cy="602012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2909897"/>
            <a:ext cx="3689648" cy="3689648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1055440" y="836712"/>
            <a:ext cx="3226693" cy="42989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）销毁图的运算算法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13" y="1485816"/>
            <a:ext cx="8388823" cy="489551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42" y="1484367"/>
            <a:ext cx="5977081" cy="5977081"/>
          </a:xfrm>
          <a:prstGeom prst="rect">
            <a:avLst/>
          </a:prstGeom>
        </p:spPr>
      </p:pic>
      <p:grpSp>
        <p:nvGrpSpPr>
          <p:cNvPr id="2" name="组合 22"/>
          <p:cNvGrpSpPr/>
          <p:nvPr/>
        </p:nvGrpSpPr>
        <p:grpSpPr>
          <a:xfrm>
            <a:off x="4310051" y="2736224"/>
            <a:ext cx="2089151" cy="2017713"/>
            <a:chOff x="2786050" y="2500306"/>
            <a:chExt cx="2089151" cy="2017713"/>
          </a:xfrm>
        </p:grpSpPr>
        <p:sp>
          <p:nvSpPr>
            <p:cNvPr id="3" name="Oval 60"/>
            <p:cNvSpPr>
              <a:spLocks noChangeArrowheads="1"/>
            </p:cNvSpPr>
            <p:nvPr/>
          </p:nvSpPr>
          <p:spPr bwMode="auto">
            <a:xfrm>
              <a:off x="3651238" y="2500306"/>
              <a:ext cx="360363" cy="360363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" name="Oval 61"/>
            <p:cNvSpPr>
              <a:spLocks noChangeArrowheads="1"/>
            </p:cNvSpPr>
            <p:nvPr/>
          </p:nvSpPr>
          <p:spPr bwMode="auto">
            <a:xfrm>
              <a:off x="3651238" y="3365494"/>
              <a:ext cx="360363" cy="360363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Oval 62"/>
            <p:cNvSpPr>
              <a:spLocks noChangeArrowheads="1"/>
            </p:cNvSpPr>
            <p:nvPr/>
          </p:nvSpPr>
          <p:spPr bwMode="auto">
            <a:xfrm>
              <a:off x="2786050" y="3365494"/>
              <a:ext cx="360363" cy="360363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Oval 63"/>
            <p:cNvSpPr>
              <a:spLocks noChangeArrowheads="1"/>
            </p:cNvSpPr>
            <p:nvPr/>
          </p:nvSpPr>
          <p:spPr bwMode="auto">
            <a:xfrm>
              <a:off x="4514838" y="3365494"/>
              <a:ext cx="360363" cy="360363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Oval 64"/>
            <p:cNvSpPr>
              <a:spLocks noChangeArrowheads="1"/>
            </p:cNvSpPr>
            <p:nvPr/>
          </p:nvSpPr>
          <p:spPr bwMode="auto">
            <a:xfrm>
              <a:off x="3651238" y="4157656"/>
              <a:ext cx="360363" cy="360363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Line 65"/>
            <p:cNvSpPr>
              <a:spLocks noChangeShapeType="1"/>
            </p:cNvSpPr>
            <p:nvPr/>
          </p:nvSpPr>
          <p:spPr bwMode="auto">
            <a:xfrm flipH="1">
              <a:off x="3001950" y="2716206"/>
              <a:ext cx="649288" cy="649288"/>
            </a:xfrm>
            <a:prstGeom prst="line">
              <a:avLst/>
            </a:prstGeom>
            <a:ln w="19050">
              <a:tailEnd type="arrow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Line 66"/>
            <p:cNvSpPr>
              <a:spLocks noChangeShapeType="1"/>
            </p:cNvSpPr>
            <p:nvPr/>
          </p:nvSpPr>
          <p:spPr bwMode="auto">
            <a:xfrm>
              <a:off x="4011600" y="2716206"/>
              <a:ext cx="647700" cy="649288"/>
            </a:xfrm>
            <a:prstGeom prst="line">
              <a:avLst/>
            </a:prstGeom>
            <a:ln w="19050">
              <a:headEnd type="arrow"/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Line 67"/>
            <p:cNvSpPr>
              <a:spLocks noChangeShapeType="1"/>
            </p:cNvSpPr>
            <p:nvPr/>
          </p:nvSpPr>
          <p:spPr bwMode="auto">
            <a:xfrm>
              <a:off x="3146413" y="3555994"/>
              <a:ext cx="504825" cy="0"/>
            </a:xfrm>
            <a:prstGeom prst="line">
              <a:avLst/>
            </a:prstGeom>
            <a:ln w="19050">
              <a:tailEnd type="arrow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Line 70"/>
            <p:cNvSpPr>
              <a:spLocks noChangeShapeType="1"/>
            </p:cNvSpPr>
            <p:nvPr/>
          </p:nvSpPr>
          <p:spPr bwMode="auto">
            <a:xfrm>
              <a:off x="3001950" y="3724269"/>
              <a:ext cx="649288" cy="576263"/>
            </a:xfrm>
            <a:prstGeom prst="line">
              <a:avLst/>
            </a:prstGeom>
            <a:ln w="19050">
              <a:tailEnd type="arrow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Line 71"/>
            <p:cNvSpPr>
              <a:spLocks noChangeShapeType="1"/>
            </p:cNvSpPr>
            <p:nvPr/>
          </p:nvSpPr>
          <p:spPr bwMode="auto">
            <a:xfrm>
              <a:off x="3832213" y="3724269"/>
              <a:ext cx="0" cy="433388"/>
            </a:xfrm>
            <a:prstGeom prst="line">
              <a:avLst/>
            </a:prstGeom>
            <a:ln w="19050">
              <a:headEnd type="arrow"/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Line 72"/>
            <p:cNvSpPr>
              <a:spLocks noChangeShapeType="1"/>
            </p:cNvSpPr>
            <p:nvPr/>
          </p:nvSpPr>
          <p:spPr bwMode="auto">
            <a:xfrm flipH="1">
              <a:off x="4011600" y="3724269"/>
              <a:ext cx="647700" cy="576263"/>
            </a:xfrm>
            <a:prstGeom prst="line">
              <a:avLst/>
            </a:prstGeom>
            <a:ln w="19050">
              <a:headEnd type="arrow"/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3071802" y="2714620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TextBox 17"/>
            <p:cNvSpPr txBox="1"/>
            <p:nvPr/>
          </p:nvSpPr>
          <p:spPr>
            <a:xfrm>
              <a:off x="3214677" y="3233736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3000364" y="3929066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3786182" y="3786190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TextBox 20"/>
            <p:cNvSpPr txBox="1"/>
            <p:nvPr/>
          </p:nvSpPr>
          <p:spPr>
            <a:xfrm>
              <a:off x="4286248" y="4000504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TextBox 21"/>
            <p:cNvSpPr txBox="1"/>
            <p:nvPr/>
          </p:nvSpPr>
          <p:spPr>
            <a:xfrm>
              <a:off x="4286248" y="2786058"/>
              <a:ext cx="3571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0" name="TextBox 23"/>
          <p:cNvSpPr txBox="1"/>
          <p:nvPr/>
        </p:nvSpPr>
        <p:spPr>
          <a:xfrm>
            <a:off x="1952596" y="938131"/>
            <a:ext cx="8286808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操作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将图的两种存储结构的声明代码存放在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graph.h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头文件中。将图的基本运算算法代码存放在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graph.cpp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文件中。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2524100" y="2009701"/>
            <a:ext cx="62865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编写程序创建以下图的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邻接表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，输出邻接表并销毁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636912"/>
            <a:ext cx="4437112" cy="443711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3" y="764704"/>
            <a:ext cx="8071689" cy="602128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117" y="2131239"/>
            <a:ext cx="4994820" cy="499482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2452662" y="665091"/>
            <a:ext cx="6286544" cy="19380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8-2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对于具有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个顶点的图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）设计一个将邻接矩阵转换为邻接表的算法；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）设计一个将邻接表转换为邻接矩阵的算法；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）分析上述两个算法的时间复杂度。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24100" y="2808232"/>
            <a:ext cx="2428892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）算法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(1)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381356" y="3559769"/>
          <a:ext cx="1224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00"/>
                <a:gridCol w="306000"/>
                <a:gridCol w="306000"/>
                <a:gridCol w="306000"/>
              </a:tblGrid>
              <a:tr h="36000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zh-CN" altLang="en-US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altLang="zh-CN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altLang="zh-CN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altLang="zh-CN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altLang="zh-CN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altLang="zh-CN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altLang="zh-CN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altLang="zh-CN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altLang="zh-CN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altLang="zh-CN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altLang="zh-CN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altLang="zh-CN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右箭头 23"/>
          <p:cNvSpPr/>
          <p:nvPr/>
        </p:nvSpPr>
        <p:spPr bwMode="auto">
          <a:xfrm>
            <a:off x="4952992" y="4094115"/>
            <a:ext cx="571504" cy="285752"/>
          </a:xfrm>
          <a:prstGeom prst="rightArrow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28"/>
          <p:cNvGrpSpPr/>
          <p:nvPr/>
        </p:nvGrpSpPr>
        <p:grpSpPr>
          <a:xfrm>
            <a:off x="5953124" y="3641675"/>
            <a:ext cx="2500330" cy="1238259"/>
            <a:chOff x="4429124" y="4572008"/>
            <a:chExt cx="2500330" cy="1238259"/>
          </a:xfrm>
        </p:grpSpPr>
        <p:sp>
          <p:nvSpPr>
            <p:cNvPr id="7" name="矩形 6"/>
            <p:cNvSpPr/>
            <p:nvPr/>
          </p:nvSpPr>
          <p:spPr bwMode="auto">
            <a:xfrm>
              <a:off x="4429124" y="4572008"/>
              <a:ext cx="405459" cy="309565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104889" y="4572008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4429124" y="4881573"/>
              <a:ext cx="405459" cy="309565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473636" y="4572008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429124" y="5191137"/>
              <a:ext cx="405459" cy="309565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104889" y="4900880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473636" y="4900880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104889" y="5229753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5473636" y="5229753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186113" y="4900880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554859" y="4900880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8" idx="1"/>
            </p:cNvCxnSpPr>
            <p:nvPr/>
          </p:nvCxnSpPr>
          <p:spPr>
            <a:xfrm flipV="1">
              <a:off x="4699430" y="4696808"/>
              <a:ext cx="405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4699430" y="5050269"/>
              <a:ext cx="405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4699430" y="5337548"/>
              <a:ext cx="405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5780654" y="5033227"/>
              <a:ext cx="405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 bwMode="auto">
            <a:xfrm>
              <a:off x="4429124" y="5500702"/>
              <a:ext cx="405459" cy="309565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5104889" y="5558982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5473636" y="5558982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箭头连接符 24"/>
            <p:cNvCxnSpPr/>
            <p:nvPr/>
          </p:nvCxnSpPr>
          <p:spPr>
            <a:xfrm flipV="1">
              <a:off x="4699430" y="5686441"/>
              <a:ext cx="405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" name="TextBox 29"/>
          <p:cNvSpPr txBox="1"/>
          <p:nvPr/>
        </p:nvSpPr>
        <p:spPr>
          <a:xfrm>
            <a:off x="2309754" y="5380000"/>
            <a:ext cx="8358246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在图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的邻接矩阵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中查找值不为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、不为∞的元素，找到这样的元素如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.edges[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，表示存在一条边，创建一个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域为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的边结点，采用头插法将它插入到第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个单链表中。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952597" y="2736794"/>
            <a:ext cx="722313" cy="582613"/>
            <a:chOff x="1774825" y="5489593"/>
            <a:chExt cx="722313" cy="582613"/>
          </a:xfrm>
        </p:grpSpPr>
        <p:sp>
          <p:nvSpPr>
            <p:cNvPr id="29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31" name="Picture 49" descr="阴影5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32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5" grpId="0" animBg="1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2819165"/>
            <a:ext cx="4193704" cy="41937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41" y="764705"/>
            <a:ext cx="8925318" cy="621845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503925"/>
            <a:ext cx="3657375" cy="3657375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2309786" y="665092"/>
            <a:ext cx="1571636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(2)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158016" y="1593785"/>
          <a:ext cx="1224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00"/>
                <a:gridCol w="306000"/>
                <a:gridCol w="306000"/>
                <a:gridCol w="306000"/>
              </a:tblGrid>
              <a:tr h="360000"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1">
                        <a:solidFill>
                          <a:srgbClr val="0000FF"/>
                        </a:solidFill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右箭头 21"/>
          <p:cNvSpPr/>
          <p:nvPr/>
        </p:nvSpPr>
        <p:spPr bwMode="auto">
          <a:xfrm>
            <a:off x="6024562" y="2165289"/>
            <a:ext cx="571504" cy="285752"/>
          </a:xfrm>
          <a:prstGeom prst="rightArrow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22"/>
          <p:cNvGrpSpPr/>
          <p:nvPr/>
        </p:nvGrpSpPr>
        <p:grpSpPr>
          <a:xfrm>
            <a:off x="3095604" y="1593786"/>
            <a:ext cx="2500330" cy="1238259"/>
            <a:chOff x="4429124" y="4572008"/>
            <a:chExt cx="2500330" cy="1238259"/>
          </a:xfrm>
        </p:grpSpPr>
        <p:sp>
          <p:nvSpPr>
            <p:cNvPr id="6" name="矩形 5"/>
            <p:cNvSpPr/>
            <p:nvPr/>
          </p:nvSpPr>
          <p:spPr bwMode="auto">
            <a:xfrm>
              <a:off x="4429124" y="4572008"/>
              <a:ext cx="405459" cy="309565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104889" y="4572008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429124" y="4881573"/>
              <a:ext cx="405459" cy="309565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5473636" y="4572008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4429124" y="5191137"/>
              <a:ext cx="405459" cy="309565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5104889" y="4900880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473636" y="4900880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104889" y="5229753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473636" y="5229753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6186113" y="4900880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554859" y="4900880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>
              <a:endCxn id="7" idx="1"/>
            </p:cNvCxnSpPr>
            <p:nvPr/>
          </p:nvCxnSpPr>
          <p:spPr>
            <a:xfrm flipV="1">
              <a:off x="4699430" y="4696808"/>
              <a:ext cx="405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4699430" y="5050269"/>
              <a:ext cx="405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4699430" y="5337548"/>
              <a:ext cx="405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5780654" y="5033227"/>
              <a:ext cx="405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 bwMode="auto">
            <a:xfrm>
              <a:off x="4429124" y="5500702"/>
              <a:ext cx="405459" cy="309565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5104889" y="5558982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5473636" y="5558982"/>
              <a:ext cx="374595" cy="2496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V="1">
              <a:off x="4699430" y="5686441"/>
              <a:ext cx="405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TextBox 42"/>
          <p:cNvSpPr txBox="1"/>
          <p:nvPr/>
        </p:nvSpPr>
        <p:spPr>
          <a:xfrm>
            <a:off x="2024034" y="3594050"/>
            <a:ext cx="82153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初始时将邻接矩阵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中所有边对应的元素值设置为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，扫描邻接表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的所有单链表：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通过第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个单链表查找顶点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的相邻结点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，将邻接矩阵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的元素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.edges[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-&gt;adjvex]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修改为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-&gt;weight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747" y="1066596"/>
            <a:ext cx="8242506" cy="47248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2852936"/>
            <a:ext cx="4121696" cy="412169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807799" y="908066"/>
            <a:ext cx="6831490" cy="4298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图抽象数据类型＝逻辑结构＋基本运算（运算描述）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 Box 5"/>
          <p:cNvSpPr txBox="1">
            <a:spLocks noChangeArrowheads="1"/>
          </p:cNvSpPr>
          <p:nvPr/>
        </p:nvSpPr>
        <p:spPr bwMode="auto">
          <a:xfrm>
            <a:off x="2279650" y="1400164"/>
            <a:ext cx="3887788" cy="398780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图的基本运算如下：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2420940" y="2049228"/>
            <a:ext cx="6532580" cy="2584450"/>
          </a:xfrm>
          <a:prstGeom prst="rect">
            <a:avLst/>
          </a:prstGeom>
          <a:solidFill>
            <a:schemeClr val="bg1"/>
          </a:solidFill>
          <a:ln>
            <a:tailEnd type="none" w="med" len="lg"/>
          </a:ln>
          <a:scene3d>
            <a:camera prst="perspectiveRigh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 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CreateGraph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(&amp;g)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：创建图。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 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Destroy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Graph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(&amp;g)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：销毁图。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 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DispGraph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(g)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：输出图。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 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DFS(g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v)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：从顶点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出发深度优先遍历。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 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BFS(g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v)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出发广度优先遍历。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…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476672"/>
            <a:ext cx="5495574" cy="5495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8" grpId="0" bldLvl="0" animBg="1"/>
      <p:bldP spid="51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2708920"/>
            <a:ext cx="3899426" cy="389942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952596" y="4794751"/>
            <a:ext cx="8215370" cy="152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算法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(2)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中虽有两重循环，但只对邻接表的所有头结点和边结点访问一次。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对于无向图，访问次数为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+2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，对于有向图，访问次数为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，所以算法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(2)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时间复杂度为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。其中</a:t>
            </a:r>
            <a:r>
              <a:rPr lang="en-US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为图的边数。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2095472" y="764704"/>
            <a:ext cx="8001056" cy="4027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80000" bIns="18000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ListToMat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G，MatGraph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&amp;g) 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将邻接表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转换成邻接矩阵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扫描所有的单链表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p=G-&gt;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].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指向第</a:t>
            </a:r>
            <a:r>
              <a:rPr lang="en-US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个单链表的首结点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while (p!=NULL)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扫描第</a:t>
            </a:r>
            <a:r>
              <a:rPr lang="en-US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个单链表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g.edges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][p-&gt;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]=p-&gt;weight;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p=p-&gt;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g.n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=G-&gt;n;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g.e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=G-&gt;e;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71464" y="1622008"/>
            <a:ext cx="2428892" cy="4298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1. 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十字链表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24034" y="2143116"/>
            <a:ext cx="8286808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十字链表是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有向图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的另外一种存储结构，它是邻接表和逆邻接表的结合。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24"/>
          <p:cNvGrpSpPr/>
          <p:nvPr/>
        </p:nvGrpSpPr>
        <p:grpSpPr>
          <a:xfrm>
            <a:off x="1952596" y="3071810"/>
            <a:ext cx="8286808" cy="2571768"/>
            <a:chOff x="428596" y="3071810"/>
            <a:chExt cx="8286808" cy="2571768"/>
          </a:xfrm>
        </p:grpSpPr>
        <p:sp>
          <p:nvSpPr>
            <p:cNvPr id="6" name="矩形 5"/>
            <p:cNvSpPr/>
            <p:nvPr/>
          </p:nvSpPr>
          <p:spPr bwMode="auto">
            <a:xfrm>
              <a:off x="428596" y="3643314"/>
              <a:ext cx="928694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data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357290" y="3639942"/>
              <a:ext cx="1000132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firstin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357422" y="3643314"/>
              <a:ext cx="1000132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firstout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3071810"/>
              <a:ext cx="17859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头结点类型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786182" y="3644460"/>
              <a:ext cx="928694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tailvex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714876" y="3641088"/>
              <a:ext cx="1000132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headvex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715008" y="3644460"/>
              <a:ext cx="1000132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hlink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3504" y="3074069"/>
              <a:ext cx="17859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边结点类型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715140" y="3645573"/>
              <a:ext cx="1000132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tlink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7715272" y="3648945"/>
              <a:ext cx="1000132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weight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4356" y="4214818"/>
              <a:ext cx="490220" cy="12144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顶点信息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614488" y="4214818"/>
              <a:ext cx="490220" cy="12144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入边信息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614622" y="4214818"/>
              <a:ext cx="490220" cy="12144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出边信息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938907" y="4143380"/>
              <a:ext cx="490220" cy="12144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起点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939036" y="4143380"/>
              <a:ext cx="490220" cy="10001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终点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537539" y="4143380"/>
              <a:ext cx="1106170" cy="15001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相同</a:t>
              </a: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起点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的下一个边结点（出边）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537666" y="4143380"/>
              <a:ext cx="1106170" cy="15001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相同</a:t>
              </a: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终点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的下一个边结点（入边）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921932" y="4143380"/>
              <a:ext cx="490220" cy="10001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边的权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88924" y="956314"/>
            <a:ext cx="3639918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398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8.2.4 </a:t>
            </a:r>
            <a:r>
              <a:rPr lang="zh-CN" altLang="en-US" sz="2200" dirty="0">
                <a:solidFill>
                  <a:srgbClr val="F398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图的其他存储方法</a:t>
            </a:r>
            <a:endParaRPr lang="zh-CN" altLang="en-US" sz="2200" dirty="0">
              <a:solidFill>
                <a:srgbClr val="F398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91" y="3181062"/>
            <a:ext cx="3676938" cy="367693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2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9"/>
          <p:cNvGrpSpPr/>
          <p:nvPr/>
        </p:nvGrpSpPr>
        <p:grpSpPr>
          <a:xfrm>
            <a:off x="3599086" y="848682"/>
            <a:ext cx="1500198" cy="1500198"/>
            <a:chOff x="357158" y="1785926"/>
            <a:chExt cx="1500198" cy="1500198"/>
          </a:xfrm>
        </p:grpSpPr>
        <p:sp>
          <p:nvSpPr>
            <p:cNvPr id="3" name="椭圆 2"/>
            <p:cNvSpPr/>
            <p:nvPr/>
          </p:nvSpPr>
          <p:spPr bwMode="auto">
            <a:xfrm>
              <a:off x="357158" y="1785926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428728" y="1785926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357158" y="2857496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1428728" y="2857496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7" name="直接箭头连接符 6"/>
            <p:cNvCxnSpPr>
              <a:stCxn id="3" idx="6"/>
              <a:endCxn id="4" idx="2"/>
            </p:cNvCxnSpPr>
            <p:nvPr/>
          </p:nvCxnSpPr>
          <p:spPr>
            <a:xfrm>
              <a:off x="785786" y="2000240"/>
              <a:ext cx="642942" cy="158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stCxn id="6" idx="0"/>
              <a:endCxn id="4" idx="4"/>
            </p:cNvCxnSpPr>
            <p:nvPr/>
          </p:nvCxnSpPr>
          <p:spPr>
            <a:xfrm rot="5400000" flipH="1" flipV="1">
              <a:off x="1321571" y="2536025"/>
              <a:ext cx="642942" cy="158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stCxn id="6" idx="1"/>
              <a:endCxn id="3" idx="5"/>
            </p:cNvCxnSpPr>
            <p:nvPr/>
          </p:nvCxnSpPr>
          <p:spPr>
            <a:xfrm rot="16200000" flipV="1">
              <a:off x="723015" y="2151783"/>
              <a:ext cx="768484" cy="76848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rot="5400000">
              <a:off x="320645" y="2536025"/>
              <a:ext cx="642942" cy="158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785786" y="3051172"/>
              <a:ext cx="642942" cy="158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rot="10800000">
              <a:off x="773086" y="3155948"/>
              <a:ext cx="642942" cy="158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rot="5400000" flipH="1" flipV="1">
              <a:off x="186501" y="2536025"/>
              <a:ext cx="642942" cy="158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 bwMode="auto">
          <a:xfrm>
            <a:off x="2052850" y="2764398"/>
            <a:ext cx="571504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624354" y="2764398"/>
            <a:ext cx="428628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1670260" y="2932675"/>
            <a:ext cx="35719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052982" y="2764398"/>
            <a:ext cx="428628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3241896" y="3098569"/>
            <a:ext cx="2571768" cy="0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 bwMode="auto">
          <a:xfrm>
            <a:off x="5813664" y="290727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242292" y="2907274"/>
            <a:ext cx="432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670920" y="290727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099548" y="2907274"/>
            <a:ext cx="360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242424" y="3100950"/>
            <a:ext cx="571504" cy="0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 bwMode="auto">
          <a:xfrm>
            <a:off x="7813928" y="290727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8242556" y="2907274"/>
            <a:ext cx="432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8671184" y="290727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9099812" y="2907274"/>
            <a:ext cx="360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052850" y="3835968"/>
            <a:ext cx="571504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624354" y="3835968"/>
            <a:ext cx="428628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60"/>
          <p:cNvSpPr txBox="1"/>
          <p:nvPr/>
        </p:nvSpPr>
        <p:spPr>
          <a:xfrm>
            <a:off x="1670260" y="4004245"/>
            <a:ext cx="35719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3052982" y="3835968"/>
            <a:ext cx="428628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3813400" y="505041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052850" y="4907538"/>
            <a:ext cx="571504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2624354" y="4907538"/>
            <a:ext cx="428628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79"/>
          <p:cNvSpPr txBox="1"/>
          <p:nvPr/>
        </p:nvSpPr>
        <p:spPr>
          <a:xfrm>
            <a:off x="1670260" y="5075815"/>
            <a:ext cx="35719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3052982" y="4907538"/>
            <a:ext cx="428628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4242028" y="5050414"/>
            <a:ext cx="432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4670656" y="505041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099284" y="5050414"/>
            <a:ext cx="360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241896" y="5244090"/>
            <a:ext cx="571504" cy="0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9" idx="3"/>
            <a:endCxn id="42" idx="1"/>
          </p:cNvCxnSpPr>
          <p:nvPr/>
        </p:nvCxnSpPr>
        <p:spPr>
          <a:xfrm>
            <a:off x="5459284" y="5229009"/>
            <a:ext cx="3566280" cy="1588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 bwMode="auto">
          <a:xfrm>
            <a:off x="9025564" y="505041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9454192" y="5050414"/>
            <a:ext cx="432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9882820" y="505041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10311448" y="5050414"/>
            <a:ext cx="360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3813400" y="612198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052850" y="5979108"/>
            <a:ext cx="571504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2624354" y="5979108"/>
            <a:ext cx="428628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TextBox 98"/>
          <p:cNvSpPr txBox="1"/>
          <p:nvPr/>
        </p:nvSpPr>
        <p:spPr>
          <a:xfrm>
            <a:off x="1670260" y="6147385"/>
            <a:ext cx="357190" cy="225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18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052982" y="5979108"/>
            <a:ext cx="428628" cy="642942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4242028" y="6121984"/>
            <a:ext cx="432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4670656" y="612198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5099284" y="6121984"/>
            <a:ext cx="360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3241896" y="6315660"/>
            <a:ext cx="571504" cy="0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242160" y="6315660"/>
            <a:ext cx="571504" cy="0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 bwMode="auto">
          <a:xfrm>
            <a:off x="5813664" y="612198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6242292" y="6121984"/>
            <a:ext cx="432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6670920" y="612198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7099548" y="6121984"/>
            <a:ext cx="360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>
            <a:off x="7242424" y="6315660"/>
            <a:ext cx="571504" cy="0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 bwMode="auto">
          <a:xfrm>
            <a:off x="7813928" y="612198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8242556" y="6121984"/>
            <a:ext cx="432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8671184" y="6121984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9099812" y="6121984"/>
            <a:ext cx="360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5" name="TextBox 116"/>
          <p:cNvSpPr txBox="1"/>
          <p:nvPr/>
        </p:nvSpPr>
        <p:spPr>
          <a:xfrm>
            <a:off x="2456078" y="2264333"/>
            <a:ext cx="64294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入边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6" name="TextBox 117"/>
          <p:cNvSpPr txBox="1"/>
          <p:nvPr/>
        </p:nvSpPr>
        <p:spPr>
          <a:xfrm>
            <a:off x="2956144" y="2264333"/>
            <a:ext cx="64294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出边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67" name="直接箭头连接符 66"/>
          <p:cNvCxnSpPr>
            <a:endCxn id="52" idx="0"/>
          </p:cNvCxnSpPr>
          <p:nvPr/>
        </p:nvCxnSpPr>
        <p:spPr>
          <a:xfrm rot="5400000">
            <a:off x="4420623" y="5657637"/>
            <a:ext cx="928694" cy="1588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5400000">
            <a:off x="2598954" y="3407340"/>
            <a:ext cx="428628" cy="1588"/>
          </a:xfrm>
          <a:prstGeom prst="line">
            <a:avLst/>
          </a:prstGeom>
          <a:ln w="28575">
            <a:solidFill>
              <a:srgbClr val="3399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2813268" y="3621654"/>
            <a:ext cx="2071702" cy="1588"/>
          </a:xfrm>
          <a:prstGeom prst="line">
            <a:avLst/>
          </a:prstGeom>
          <a:ln w="28575">
            <a:solidFill>
              <a:srgbClr val="3399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38" idx="0"/>
          </p:cNvCxnSpPr>
          <p:nvPr/>
        </p:nvCxnSpPr>
        <p:spPr>
          <a:xfrm rot="5400000">
            <a:off x="4170590" y="4336034"/>
            <a:ext cx="1428760" cy="1588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rot="5400000">
            <a:off x="2591968" y="4381120"/>
            <a:ext cx="468000" cy="1588"/>
          </a:xfrm>
          <a:prstGeom prst="line">
            <a:avLst/>
          </a:prstGeom>
          <a:ln w="28575">
            <a:solidFill>
              <a:srgbClr val="3399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V="1">
            <a:off x="2822706" y="4621786"/>
            <a:ext cx="3636000" cy="0"/>
          </a:xfrm>
          <a:prstGeom prst="line">
            <a:avLst/>
          </a:prstGeom>
          <a:ln w="28575">
            <a:solidFill>
              <a:srgbClr val="3399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20" idx="2"/>
          </p:cNvCxnSpPr>
          <p:nvPr/>
        </p:nvCxnSpPr>
        <p:spPr>
          <a:xfrm rot="16200000" flipV="1">
            <a:off x="5779631" y="3943125"/>
            <a:ext cx="1357322" cy="0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endCxn id="58" idx="0"/>
          </p:cNvCxnSpPr>
          <p:nvPr/>
        </p:nvCxnSpPr>
        <p:spPr>
          <a:xfrm rot="5400000">
            <a:off x="5385036" y="4621786"/>
            <a:ext cx="3000396" cy="1588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rot="5400000">
            <a:off x="2620630" y="5536828"/>
            <a:ext cx="468000" cy="1588"/>
          </a:xfrm>
          <a:prstGeom prst="line">
            <a:avLst/>
          </a:prstGeom>
          <a:ln w="28575">
            <a:solidFill>
              <a:srgbClr val="3399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2838668" y="5756856"/>
            <a:ext cx="5618202" cy="0"/>
          </a:xfrm>
          <a:prstGeom prst="line">
            <a:avLst/>
          </a:prstGeom>
          <a:ln w="28575">
            <a:solidFill>
              <a:srgbClr val="3399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endCxn id="25" idx="2"/>
          </p:cNvCxnSpPr>
          <p:nvPr/>
        </p:nvCxnSpPr>
        <p:spPr>
          <a:xfrm rot="5400000" flipH="1" flipV="1">
            <a:off x="7208391" y="4514629"/>
            <a:ext cx="2500330" cy="0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endCxn id="63" idx="0"/>
          </p:cNvCxnSpPr>
          <p:nvPr/>
        </p:nvCxnSpPr>
        <p:spPr>
          <a:xfrm rot="5400000">
            <a:off x="7385300" y="4621786"/>
            <a:ext cx="3000396" cy="1588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5400000">
            <a:off x="2595230" y="6601570"/>
            <a:ext cx="468000" cy="1588"/>
          </a:xfrm>
          <a:prstGeom prst="line">
            <a:avLst/>
          </a:prstGeom>
          <a:ln w="28575">
            <a:solidFill>
              <a:srgbClr val="3399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2813268" y="6821598"/>
            <a:ext cx="6858048" cy="0"/>
          </a:xfrm>
          <a:prstGeom prst="line">
            <a:avLst/>
          </a:prstGeom>
          <a:ln w="28575">
            <a:solidFill>
              <a:srgbClr val="3399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endCxn id="43" idx="2"/>
          </p:cNvCxnSpPr>
          <p:nvPr/>
        </p:nvCxnSpPr>
        <p:spPr>
          <a:xfrm rot="16200000" flipV="1">
            <a:off x="8956374" y="6121422"/>
            <a:ext cx="1428760" cy="1124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9"/>
          <p:cNvSpPr txBox="1"/>
          <p:nvPr/>
        </p:nvSpPr>
        <p:spPr>
          <a:xfrm>
            <a:off x="5527912" y="1264201"/>
            <a:ext cx="192882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边权值没有画出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90"/>
          <p:cNvSpPr txBox="1"/>
          <p:nvPr/>
        </p:nvSpPr>
        <p:spPr>
          <a:xfrm>
            <a:off x="2170326" y="1192762"/>
            <a:ext cx="15716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十字链表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下箭头 114"/>
          <p:cNvSpPr/>
          <p:nvPr/>
        </p:nvSpPr>
        <p:spPr bwMode="auto">
          <a:xfrm>
            <a:off x="2680224" y="1621390"/>
            <a:ext cx="142876" cy="428628"/>
          </a:xfrm>
          <a:prstGeom prst="downArrow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/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98" y="3134257"/>
            <a:ext cx="3925325" cy="3925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82" grpId="0"/>
      <p:bldP spid="83" grpId="0"/>
      <p:bldP spid="8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921" y="2406428"/>
            <a:ext cx="4359954" cy="435995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2324481" y="4215617"/>
            <a:ext cx="571504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309918" y="4215617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21"/>
          <p:cNvSpPr txBox="1"/>
          <p:nvPr/>
        </p:nvSpPr>
        <p:spPr>
          <a:xfrm>
            <a:off x="1883968" y="4385901"/>
            <a:ext cx="3571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324481" y="5114815"/>
            <a:ext cx="571504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309918" y="5114815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TextBox 37"/>
          <p:cNvSpPr txBox="1"/>
          <p:nvPr/>
        </p:nvSpPr>
        <p:spPr>
          <a:xfrm>
            <a:off x="1881158" y="5283091"/>
            <a:ext cx="3571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324481" y="5932137"/>
            <a:ext cx="571504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309918" y="5932137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TextBox 51"/>
          <p:cNvSpPr txBox="1"/>
          <p:nvPr/>
        </p:nvSpPr>
        <p:spPr>
          <a:xfrm>
            <a:off x="1891863" y="6100413"/>
            <a:ext cx="357190" cy="200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16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45"/>
          <p:cNvSpPr txBox="1"/>
          <p:nvPr/>
        </p:nvSpPr>
        <p:spPr>
          <a:xfrm>
            <a:off x="9463433" y="4020967"/>
            <a:ext cx="490220" cy="1428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spc="3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创建完毕</a:t>
            </a:r>
            <a:endParaRPr lang="zh-CN" altLang="en-US" sz="2000" spc="3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03"/>
          <p:cNvSpPr txBox="1"/>
          <p:nvPr/>
        </p:nvSpPr>
        <p:spPr>
          <a:xfrm>
            <a:off x="8815" y="1413506"/>
            <a:ext cx="25717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十字链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表创建过程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14"/>
          <p:cNvSpPr txBox="1"/>
          <p:nvPr/>
        </p:nvSpPr>
        <p:spPr>
          <a:xfrm>
            <a:off x="4524364" y="2306456"/>
            <a:ext cx="2214578" cy="10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读取边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&lt;0,1&gt;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读取边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&lt;0,2&gt;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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读取边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&lt;1,2&gt;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4" name="组合 119"/>
          <p:cNvGrpSpPr/>
          <p:nvPr/>
        </p:nvGrpSpPr>
        <p:grpSpPr>
          <a:xfrm>
            <a:off x="2309786" y="1020571"/>
            <a:ext cx="1428760" cy="1357322"/>
            <a:chOff x="2285984" y="357166"/>
            <a:chExt cx="1428760" cy="1357322"/>
          </a:xfrm>
        </p:grpSpPr>
        <p:sp>
          <p:nvSpPr>
            <p:cNvPr id="15" name="椭圆 14"/>
            <p:cNvSpPr/>
            <p:nvPr/>
          </p:nvSpPr>
          <p:spPr bwMode="auto">
            <a:xfrm>
              <a:off x="2285984" y="357166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2285984" y="1285860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3286116" y="785794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8" name="直接连接符 17"/>
            <p:cNvCxnSpPr>
              <a:stCxn id="15" idx="4"/>
              <a:endCxn id="16" idx="0"/>
            </p:cNvCxnSpPr>
            <p:nvPr/>
          </p:nvCxnSpPr>
          <p:spPr>
            <a:xfrm rot="5400000">
              <a:off x="2250265" y="1035827"/>
              <a:ext cx="500066" cy="1588"/>
            </a:xfrm>
            <a:prstGeom prst="line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5" idx="6"/>
              <a:endCxn id="17" idx="1"/>
            </p:cNvCxnSpPr>
            <p:nvPr/>
          </p:nvCxnSpPr>
          <p:spPr>
            <a:xfrm>
              <a:off x="2714612" y="571480"/>
              <a:ext cx="634275" cy="277085"/>
            </a:xfrm>
            <a:prstGeom prst="line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714612" y="1151651"/>
              <a:ext cx="634275" cy="348523"/>
            </a:xfrm>
            <a:prstGeom prst="line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143"/>
          <p:cNvSpPr txBox="1"/>
          <p:nvPr/>
        </p:nvSpPr>
        <p:spPr>
          <a:xfrm>
            <a:off x="3881422" y="725377"/>
            <a:ext cx="6643734" cy="12928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边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：创建一个边结点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en-US" altLang="zh-CN" sz="20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2800"/>
              </a:lnSpc>
              <a:spcBef>
                <a:spcPts val="0"/>
              </a:spcBef>
              <a:buBlip>
                <a:blip r:embed="rId2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采用头插法将其插入到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头结点的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hlink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链表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出边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2800"/>
              </a:lnSpc>
              <a:spcBef>
                <a:spcPts val="0"/>
              </a:spcBef>
              <a:buBlip>
                <a:blip r:embed="rId2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采用头插法将其插入到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头结点的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tlink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链表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入边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2" name="组合 129"/>
          <p:cNvGrpSpPr/>
          <p:nvPr/>
        </p:nvGrpSpPr>
        <p:grpSpPr>
          <a:xfrm>
            <a:off x="7559074" y="4306719"/>
            <a:ext cx="1645884" cy="357190"/>
            <a:chOff x="2711802" y="2285992"/>
            <a:chExt cx="1645884" cy="357190"/>
          </a:xfrm>
        </p:grpSpPr>
        <p:sp>
          <p:nvSpPr>
            <p:cNvPr id="23" name="矩形 22"/>
            <p:cNvSpPr/>
            <p:nvPr/>
          </p:nvSpPr>
          <p:spPr bwMode="auto">
            <a:xfrm>
              <a:off x="2711802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140430" y="2285992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3569058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3997686" y="2285992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组合 129"/>
          <p:cNvGrpSpPr/>
          <p:nvPr/>
        </p:nvGrpSpPr>
        <p:grpSpPr>
          <a:xfrm>
            <a:off x="4772992" y="4306719"/>
            <a:ext cx="1645884" cy="357190"/>
            <a:chOff x="2711802" y="2285992"/>
            <a:chExt cx="1645884" cy="357190"/>
          </a:xfrm>
        </p:grpSpPr>
        <p:sp>
          <p:nvSpPr>
            <p:cNvPr id="28" name="矩形 27"/>
            <p:cNvSpPr/>
            <p:nvPr/>
          </p:nvSpPr>
          <p:spPr bwMode="auto">
            <a:xfrm>
              <a:off x="2711802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3140430" y="2285992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3569058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3997686" y="2285992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2" name="矩形 31"/>
          <p:cNvSpPr/>
          <p:nvPr/>
        </p:nvSpPr>
        <p:spPr bwMode="auto">
          <a:xfrm>
            <a:off x="3309918" y="4215617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组合 131"/>
          <p:cNvGrpSpPr/>
          <p:nvPr/>
        </p:nvGrpSpPr>
        <p:grpSpPr>
          <a:xfrm>
            <a:off x="6238876" y="5378289"/>
            <a:ext cx="1645884" cy="357190"/>
            <a:chOff x="2737202" y="4000504"/>
            <a:chExt cx="1645884" cy="357190"/>
          </a:xfrm>
        </p:grpSpPr>
        <p:sp>
          <p:nvSpPr>
            <p:cNvPr id="34" name="矩形 33"/>
            <p:cNvSpPr/>
            <p:nvPr/>
          </p:nvSpPr>
          <p:spPr bwMode="auto">
            <a:xfrm>
              <a:off x="2737202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3165830" y="4000504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3594458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4023086" y="4000504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8" name="矩形 37"/>
          <p:cNvSpPr/>
          <p:nvPr/>
        </p:nvSpPr>
        <p:spPr bwMode="auto">
          <a:xfrm>
            <a:off x="2881290" y="4215617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2881290" y="5114815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2871458" y="5932137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" name="TextBox 67"/>
          <p:cNvSpPr txBox="1"/>
          <p:nvPr/>
        </p:nvSpPr>
        <p:spPr>
          <a:xfrm>
            <a:off x="2738414" y="3825290"/>
            <a:ext cx="64294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入边</a:t>
            </a:r>
            <a:endParaRPr lang="zh-CN" altLang="en-US" sz="1600">
              <a:solidFill>
                <a:srgbClr val="3399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2" name="TextBox 68"/>
          <p:cNvSpPr txBox="1"/>
          <p:nvPr/>
        </p:nvSpPr>
        <p:spPr>
          <a:xfrm>
            <a:off x="3238480" y="3825290"/>
            <a:ext cx="64294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出边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3309918" y="5114815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881290" y="5114815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2871458" y="5932137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8411512" y="4306719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8849776" y="4306719"/>
            <a:ext cx="360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8" name="任意多边形 102"/>
          <p:cNvSpPr/>
          <p:nvPr/>
        </p:nvSpPr>
        <p:spPr>
          <a:xfrm>
            <a:off x="3549446" y="3995308"/>
            <a:ext cx="5437239" cy="491613"/>
          </a:xfrm>
          <a:custGeom>
            <a:avLst/>
            <a:gdLst>
              <a:gd name="connsiteX0" fmla="*/ 0 w 5437239"/>
              <a:gd name="connsiteY0" fmla="*/ 491613 h 491613"/>
              <a:gd name="connsiteX1" fmla="*/ 707923 w 5437239"/>
              <a:gd name="connsiteY1" fmla="*/ 491613 h 491613"/>
              <a:gd name="connsiteX2" fmla="*/ 707923 w 5437239"/>
              <a:gd name="connsiteY2" fmla="*/ 0 h 491613"/>
              <a:gd name="connsiteX3" fmla="*/ 5437239 w 5437239"/>
              <a:gd name="connsiteY3" fmla="*/ 9833 h 491613"/>
              <a:gd name="connsiteX4" fmla="*/ 5437239 w 5437239"/>
              <a:gd name="connsiteY4" fmla="*/ 304800 h 49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7239" h="491613">
                <a:moveTo>
                  <a:pt x="0" y="491613"/>
                </a:moveTo>
                <a:lnTo>
                  <a:pt x="707923" y="491613"/>
                </a:lnTo>
                <a:lnTo>
                  <a:pt x="707923" y="0"/>
                </a:lnTo>
                <a:lnTo>
                  <a:pt x="5437239" y="9833"/>
                </a:lnTo>
                <a:lnTo>
                  <a:pt x="5437239" y="304800"/>
                </a:ln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104"/>
          <p:cNvSpPr/>
          <p:nvPr/>
        </p:nvSpPr>
        <p:spPr>
          <a:xfrm>
            <a:off x="3097162" y="4663910"/>
            <a:ext cx="5499169" cy="727578"/>
          </a:xfrm>
          <a:custGeom>
            <a:avLst/>
            <a:gdLst>
              <a:gd name="connsiteX0" fmla="*/ 0 w 5466736"/>
              <a:gd name="connsiteY0" fmla="*/ 707922 h 707922"/>
              <a:gd name="connsiteX1" fmla="*/ 0 w 5466736"/>
              <a:gd name="connsiteY1" fmla="*/ 275303 h 707922"/>
              <a:gd name="connsiteX2" fmla="*/ 5466736 w 5466736"/>
              <a:gd name="connsiteY2" fmla="*/ 275303 h 707922"/>
              <a:gd name="connsiteX3" fmla="*/ 5466736 w 5466736"/>
              <a:gd name="connsiteY3" fmla="*/ 0 h 707922"/>
              <a:gd name="connsiteX0-1" fmla="*/ 0 w 5499169"/>
              <a:gd name="connsiteY0-2" fmla="*/ 707922 h 707922"/>
              <a:gd name="connsiteX1-3" fmla="*/ 0 w 5499169"/>
              <a:gd name="connsiteY1-4" fmla="*/ 275303 h 707922"/>
              <a:gd name="connsiteX2-5" fmla="*/ 5499169 w 5499169"/>
              <a:gd name="connsiteY2-6" fmla="*/ 266095 h 707922"/>
              <a:gd name="connsiteX3-7" fmla="*/ 5466736 w 5499169"/>
              <a:gd name="connsiteY3-8" fmla="*/ 0 h 707922"/>
              <a:gd name="connsiteX0-9" fmla="*/ 0 w 5570607"/>
              <a:gd name="connsiteY0-10" fmla="*/ 727579 h 727579"/>
              <a:gd name="connsiteX1-11" fmla="*/ 0 w 5570607"/>
              <a:gd name="connsiteY1-12" fmla="*/ 294960 h 727579"/>
              <a:gd name="connsiteX2-13" fmla="*/ 5499169 w 5570607"/>
              <a:gd name="connsiteY2-14" fmla="*/ 285752 h 727579"/>
              <a:gd name="connsiteX3-15" fmla="*/ 5570607 w 5570607"/>
              <a:gd name="connsiteY3-16" fmla="*/ 0 h 727579"/>
              <a:gd name="connsiteX0-17" fmla="*/ 0 w 5570607"/>
              <a:gd name="connsiteY0-18" fmla="*/ 727579 h 727579"/>
              <a:gd name="connsiteX1-19" fmla="*/ 0 w 5570607"/>
              <a:gd name="connsiteY1-20" fmla="*/ 294960 h 727579"/>
              <a:gd name="connsiteX2-21" fmla="*/ 5570607 w 5570607"/>
              <a:gd name="connsiteY2-22" fmla="*/ 285753 h 727579"/>
              <a:gd name="connsiteX3-23" fmla="*/ 5570607 w 5570607"/>
              <a:gd name="connsiteY3-24" fmla="*/ 0 h 727579"/>
              <a:gd name="connsiteX0-25" fmla="*/ 0 w 5570607"/>
              <a:gd name="connsiteY0-26" fmla="*/ 727579 h 727579"/>
              <a:gd name="connsiteX1-27" fmla="*/ 0 w 5570607"/>
              <a:gd name="connsiteY1-28" fmla="*/ 294960 h 727579"/>
              <a:gd name="connsiteX2-29" fmla="*/ 5499169 w 5570607"/>
              <a:gd name="connsiteY2-30" fmla="*/ 285753 h 727579"/>
              <a:gd name="connsiteX3-31" fmla="*/ 5570607 w 5570607"/>
              <a:gd name="connsiteY3-32" fmla="*/ 0 h 727579"/>
              <a:gd name="connsiteX0-33" fmla="*/ 0 w 5499169"/>
              <a:gd name="connsiteY0-34" fmla="*/ 727578 h 727578"/>
              <a:gd name="connsiteX1-35" fmla="*/ 0 w 5499169"/>
              <a:gd name="connsiteY1-36" fmla="*/ 294959 h 727578"/>
              <a:gd name="connsiteX2-37" fmla="*/ 5499169 w 5499169"/>
              <a:gd name="connsiteY2-38" fmla="*/ 285752 h 727578"/>
              <a:gd name="connsiteX3-39" fmla="*/ 5499169 w 5499169"/>
              <a:gd name="connsiteY3-40" fmla="*/ 0 h 727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499169" h="727578">
                <a:moveTo>
                  <a:pt x="0" y="727578"/>
                </a:moveTo>
                <a:lnTo>
                  <a:pt x="0" y="294959"/>
                </a:lnTo>
                <a:lnTo>
                  <a:pt x="5499169" y="285752"/>
                </a:lnTo>
                <a:lnTo>
                  <a:pt x="5499169" y="0"/>
                </a:lnTo>
              </a:path>
            </a:pathLst>
          </a:cu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106"/>
          <p:cNvSpPr/>
          <p:nvPr/>
        </p:nvSpPr>
        <p:spPr>
          <a:xfrm>
            <a:off x="3569110" y="3946147"/>
            <a:ext cx="2669766" cy="550607"/>
          </a:xfrm>
          <a:custGeom>
            <a:avLst/>
            <a:gdLst>
              <a:gd name="connsiteX0" fmla="*/ 0 w 2694038"/>
              <a:gd name="connsiteY0" fmla="*/ 550607 h 550607"/>
              <a:gd name="connsiteX1" fmla="*/ 766916 w 2694038"/>
              <a:gd name="connsiteY1" fmla="*/ 530942 h 550607"/>
              <a:gd name="connsiteX2" fmla="*/ 766916 w 2694038"/>
              <a:gd name="connsiteY2" fmla="*/ 9832 h 550607"/>
              <a:gd name="connsiteX3" fmla="*/ 2281084 w 2694038"/>
              <a:gd name="connsiteY3" fmla="*/ 0 h 550607"/>
              <a:gd name="connsiteX4" fmla="*/ 2694038 w 2694038"/>
              <a:gd name="connsiteY4" fmla="*/ 0 h 550607"/>
              <a:gd name="connsiteX5" fmla="*/ 2674374 w 2694038"/>
              <a:gd name="connsiteY5" fmla="*/ 344129 h 550607"/>
              <a:gd name="connsiteX0-1" fmla="*/ 0 w 2694038"/>
              <a:gd name="connsiteY0-2" fmla="*/ 550607 h 550607"/>
              <a:gd name="connsiteX1-3" fmla="*/ 766916 w 2694038"/>
              <a:gd name="connsiteY1-4" fmla="*/ 530942 h 550607"/>
              <a:gd name="connsiteX2-5" fmla="*/ 766916 w 2694038"/>
              <a:gd name="connsiteY2-6" fmla="*/ 9832 h 550607"/>
              <a:gd name="connsiteX3-7" fmla="*/ 2281084 w 2694038"/>
              <a:gd name="connsiteY3-8" fmla="*/ 0 h 550607"/>
              <a:gd name="connsiteX4-9" fmla="*/ 2694038 w 2694038"/>
              <a:gd name="connsiteY4-10" fmla="*/ 0 h 550607"/>
              <a:gd name="connsiteX5-11" fmla="*/ 2669766 w 2694038"/>
              <a:gd name="connsiteY5-12" fmla="*/ 360573 h 550607"/>
              <a:gd name="connsiteX0-13" fmla="*/ 0 w 2694038"/>
              <a:gd name="connsiteY0-14" fmla="*/ 550607 h 550607"/>
              <a:gd name="connsiteX1-15" fmla="*/ 766916 w 2694038"/>
              <a:gd name="connsiteY1-16" fmla="*/ 530942 h 550607"/>
              <a:gd name="connsiteX2-17" fmla="*/ 766916 w 2694038"/>
              <a:gd name="connsiteY2-18" fmla="*/ 9832 h 550607"/>
              <a:gd name="connsiteX3-19" fmla="*/ 2281084 w 2694038"/>
              <a:gd name="connsiteY3-20" fmla="*/ 0 h 550607"/>
              <a:gd name="connsiteX4-21" fmla="*/ 2694038 w 2694038"/>
              <a:gd name="connsiteY4-22" fmla="*/ 0 h 550607"/>
              <a:gd name="connsiteX5-23" fmla="*/ 2669766 w 2694038"/>
              <a:gd name="connsiteY5-24" fmla="*/ 360573 h 550607"/>
              <a:gd name="connsiteX0-25" fmla="*/ 0 w 2694038"/>
              <a:gd name="connsiteY0-26" fmla="*/ 550607 h 550607"/>
              <a:gd name="connsiteX1-27" fmla="*/ 766916 w 2694038"/>
              <a:gd name="connsiteY1-28" fmla="*/ 530942 h 550607"/>
              <a:gd name="connsiteX2-29" fmla="*/ 766916 w 2694038"/>
              <a:gd name="connsiteY2-30" fmla="*/ 9832 h 550607"/>
              <a:gd name="connsiteX3-31" fmla="*/ 2281084 w 2694038"/>
              <a:gd name="connsiteY3-32" fmla="*/ 0 h 550607"/>
              <a:gd name="connsiteX4-33" fmla="*/ 2694038 w 2694038"/>
              <a:gd name="connsiteY4-34" fmla="*/ 0 h 550607"/>
              <a:gd name="connsiteX5-35" fmla="*/ 2669766 w 2694038"/>
              <a:gd name="connsiteY5-36" fmla="*/ 360573 h 550607"/>
              <a:gd name="connsiteX0-37" fmla="*/ 0 w 2669766"/>
              <a:gd name="connsiteY0-38" fmla="*/ 550607 h 550607"/>
              <a:gd name="connsiteX1-39" fmla="*/ 766916 w 2669766"/>
              <a:gd name="connsiteY1-40" fmla="*/ 530942 h 550607"/>
              <a:gd name="connsiteX2-41" fmla="*/ 766916 w 2669766"/>
              <a:gd name="connsiteY2-42" fmla="*/ 9832 h 550607"/>
              <a:gd name="connsiteX3-43" fmla="*/ 2281084 w 2669766"/>
              <a:gd name="connsiteY3-44" fmla="*/ 0 h 550607"/>
              <a:gd name="connsiteX4-45" fmla="*/ 2669766 w 2669766"/>
              <a:gd name="connsiteY4-46" fmla="*/ 3383 h 550607"/>
              <a:gd name="connsiteX5-47" fmla="*/ 2669766 w 2669766"/>
              <a:gd name="connsiteY5-48" fmla="*/ 360573 h 5506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69766" h="550607">
                <a:moveTo>
                  <a:pt x="0" y="550607"/>
                </a:moveTo>
                <a:lnTo>
                  <a:pt x="766916" y="530942"/>
                </a:lnTo>
                <a:lnTo>
                  <a:pt x="766916" y="9832"/>
                </a:lnTo>
                <a:lnTo>
                  <a:pt x="2281084" y="0"/>
                </a:lnTo>
                <a:lnTo>
                  <a:pt x="2669766" y="3383"/>
                </a:lnTo>
                <a:lnTo>
                  <a:pt x="2669766" y="360573"/>
                </a:ln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107"/>
          <p:cNvSpPr/>
          <p:nvPr/>
        </p:nvSpPr>
        <p:spPr>
          <a:xfrm>
            <a:off x="6272982" y="3955979"/>
            <a:ext cx="2713703" cy="560439"/>
          </a:xfrm>
          <a:custGeom>
            <a:avLst/>
            <a:gdLst>
              <a:gd name="connsiteX0" fmla="*/ 0 w 2713703"/>
              <a:gd name="connsiteY0" fmla="*/ 550607 h 560439"/>
              <a:gd name="connsiteX1" fmla="*/ 452284 w 2713703"/>
              <a:gd name="connsiteY1" fmla="*/ 560439 h 560439"/>
              <a:gd name="connsiteX2" fmla="*/ 452284 w 2713703"/>
              <a:gd name="connsiteY2" fmla="*/ 9833 h 560439"/>
              <a:gd name="connsiteX3" fmla="*/ 2713703 w 2713703"/>
              <a:gd name="connsiteY3" fmla="*/ 0 h 560439"/>
              <a:gd name="connsiteX4" fmla="*/ 2713703 w 2713703"/>
              <a:gd name="connsiteY4" fmla="*/ 344129 h 5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703" h="560439">
                <a:moveTo>
                  <a:pt x="0" y="550607"/>
                </a:moveTo>
                <a:lnTo>
                  <a:pt x="452284" y="560439"/>
                </a:lnTo>
                <a:lnTo>
                  <a:pt x="452284" y="9833"/>
                </a:lnTo>
                <a:lnTo>
                  <a:pt x="2713703" y="0"/>
                </a:lnTo>
                <a:lnTo>
                  <a:pt x="2713703" y="344129"/>
                </a:ln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 bwMode="auto">
          <a:xfrm>
            <a:off x="5637876" y="4306719"/>
            <a:ext cx="428628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3" name="任意多边形 109"/>
          <p:cNvSpPr/>
          <p:nvPr/>
        </p:nvSpPr>
        <p:spPr>
          <a:xfrm>
            <a:off x="3116827" y="4683566"/>
            <a:ext cx="2703871" cy="1533832"/>
          </a:xfrm>
          <a:custGeom>
            <a:avLst/>
            <a:gdLst>
              <a:gd name="connsiteX0" fmla="*/ 0 w 2703871"/>
              <a:gd name="connsiteY0" fmla="*/ 1533832 h 1533832"/>
              <a:gd name="connsiteX1" fmla="*/ 0 w 2703871"/>
              <a:gd name="connsiteY1" fmla="*/ 1150374 h 1533832"/>
              <a:gd name="connsiteX2" fmla="*/ 2694039 w 2703871"/>
              <a:gd name="connsiteY2" fmla="*/ 1150374 h 1533832"/>
              <a:gd name="connsiteX3" fmla="*/ 2703871 w 2703871"/>
              <a:gd name="connsiteY3" fmla="*/ 0 h 153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871" h="1533832">
                <a:moveTo>
                  <a:pt x="0" y="1533832"/>
                </a:moveTo>
                <a:lnTo>
                  <a:pt x="0" y="1150374"/>
                </a:lnTo>
                <a:lnTo>
                  <a:pt x="2694039" y="1150374"/>
                </a:lnTo>
                <a:cubicBezTo>
                  <a:pt x="2697316" y="766916"/>
                  <a:pt x="2700594" y="383458"/>
                  <a:pt x="2703871" y="0"/>
                </a:cubicBezTo>
              </a:path>
            </a:pathLst>
          </a:cu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 111"/>
          <p:cNvSpPr/>
          <p:nvPr/>
        </p:nvSpPr>
        <p:spPr>
          <a:xfrm>
            <a:off x="3490453" y="5092537"/>
            <a:ext cx="4177184" cy="338280"/>
          </a:xfrm>
          <a:custGeom>
            <a:avLst/>
            <a:gdLst>
              <a:gd name="connsiteX0" fmla="*/ 0 w 3805083"/>
              <a:gd name="connsiteY0" fmla="*/ 324465 h 334297"/>
              <a:gd name="connsiteX1" fmla="*/ 1258529 w 3805083"/>
              <a:gd name="connsiteY1" fmla="*/ 334297 h 334297"/>
              <a:gd name="connsiteX2" fmla="*/ 1258529 w 3805083"/>
              <a:gd name="connsiteY2" fmla="*/ 0 h 334297"/>
              <a:gd name="connsiteX3" fmla="*/ 3805083 w 3805083"/>
              <a:gd name="connsiteY3" fmla="*/ 19665 h 334297"/>
              <a:gd name="connsiteX4" fmla="*/ 3805083 w 3805083"/>
              <a:gd name="connsiteY4" fmla="*/ 304800 h 334297"/>
              <a:gd name="connsiteX0-1" fmla="*/ 0 w 4177184"/>
              <a:gd name="connsiteY0-2" fmla="*/ 324465 h 334297"/>
              <a:gd name="connsiteX1-3" fmla="*/ 1258529 w 4177184"/>
              <a:gd name="connsiteY1-4" fmla="*/ 334297 h 334297"/>
              <a:gd name="connsiteX2-5" fmla="*/ 1258529 w 4177184"/>
              <a:gd name="connsiteY2-6" fmla="*/ 0 h 334297"/>
              <a:gd name="connsiteX3-7" fmla="*/ 3805083 w 4177184"/>
              <a:gd name="connsiteY3-8" fmla="*/ 19665 h 334297"/>
              <a:gd name="connsiteX4-9" fmla="*/ 4177184 w 4177184"/>
              <a:gd name="connsiteY4-10" fmla="*/ 281769 h 334297"/>
              <a:gd name="connsiteX0-11" fmla="*/ 0 w 4177184"/>
              <a:gd name="connsiteY0-12" fmla="*/ 328448 h 338280"/>
              <a:gd name="connsiteX1-13" fmla="*/ 1258529 w 4177184"/>
              <a:gd name="connsiteY1-14" fmla="*/ 338280 h 338280"/>
              <a:gd name="connsiteX2-15" fmla="*/ 1258529 w 4177184"/>
              <a:gd name="connsiteY2-16" fmla="*/ 3983 h 338280"/>
              <a:gd name="connsiteX3-17" fmla="*/ 4177183 w 4177184"/>
              <a:gd name="connsiteY3-18" fmla="*/ 0 h 338280"/>
              <a:gd name="connsiteX4-19" fmla="*/ 4177184 w 4177184"/>
              <a:gd name="connsiteY4-20" fmla="*/ 285752 h 33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77184" h="338280">
                <a:moveTo>
                  <a:pt x="0" y="328448"/>
                </a:moveTo>
                <a:lnTo>
                  <a:pt x="1258529" y="338280"/>
                </a:lnTo>
                <a:lnTo>
                  <a:pt x="1258529" y="3983"/>
                </a:lnTo>
                <a:lnTo>
                  <a:pt x="4177183" y="0"/>
                </a:lnTo>
                <a:cubicBezTo>
                  <a:pt x="4177183" y="95251"/>
                  <a:pt x="4177184" y="190501"/>
                  <a:pt x="4177184" y="285752"/>
                </a:cubicBez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113"/>
          <p:cNvSpPr/>
          <p:nvPr/>
        </p:nvSpPr>
        <p:spPr>
          <a:xfrm>
            <a:off x="5879691" y="4703230"/>
            <a:ext cx="1455175" cy="894736"/>
          </a:xfrm>
          <a:custGeom>
            <a:avLst/>
            <a:gdLst>
              <a:gd name="connsiteX0" fmla="*/ 1445342 w 1455175"/>
              <a:gd name="connsiteY0" fmla="*/ 894736 h 894736"/>
              <a:gd name="connsiteX1" fmla="*/ 1455175 w 1455175"/>
              <a:gd name="connsiteY1" fmla="*/ 452284 h 894736"/>
              <a:gd name="connsiteX2" fmla="*/ 0 w 1455175"/>
              <a:gd name="connsiteY2" fmla="*/ 471948 h 894736"/>
              <a:gd name="connsiteX3" fmla="*/ 0 w 1455175"/>
              <a:gd name="connsiteY3" fmla="*/ 0 h 89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175" h="894736">
                <a:moveTo>
                  <a:pt x="1445342" y="894736"/>
                </a:moveTo>
                <a:lnTo>
                  <a:pt x="1455175" y="452284"/>
                </a:lnTo>
                <a:lnTo>
                  <a:pt x="0" y="471948"/>
                </a:lnTo>
                <a:lnTo>
                  <a:pt x="0" y="0"/>
                </a:lnTo>
              </a:path>
            </a:pathLst>
          </a:cu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116"/>
          <p:cNvSpPr/>
          <p:nvPr/>
        </p:nvSpPr>
        <p:spPr>
          <a:xfrm>
            <a:off x="3106994" y="5765115"/>
            <a:ext cx="4208206" cy="894735"/>
          </a:xfrm>
          <a:custGeom>
            <a:avLst/>
            <a:gdLst>
              <a:gd name="connsiteX0" fmla="*/ 0 w 4208206"/>
              <a:gd name="connsiteY0" fmla="*/ 403122 h 894735"/>
              <a:gd name="connsiteX1" fmla="*/ 9832 w 4208206"/>
              <a:gd name="connsiteY1" fmla="*/ 894735 h 894735"/>
              <a:gd name="connsiteX2" fmla="*/ 4208206 w 4208206"/>
              <a:gd name="connsiteY2" fmla="*/ 855406 h 894735"/>
              <a:gd name="connsiteX3" fmla="*/ 4208206 w 4208206"/>
              <a:gd name="connsiteY3" fmla="*/ 0 h 89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206" h="894735">
                <a:moveTo>
                  <a:pt x="0" y="403122"/>
                </a:moveTo>
                <a:lnTo>
                  <a:pt x="9832" y="894735"/>
                </a:lnTo>
                <a:lnTo>
                  <a:pt x="4208206" y="855406"/>
                </a:lnTo>
                <a:lnTo>
                  <a:pt x="4208206" y="0"/>
                </a:lnTo>
              </a:path>
            </a:pathLst>
          </a:cu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 bwMode="auto">
          <a:xfrm>
            <a:off x="7524760" y="5378289"/>
            <a:ext cx="360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/>
      <p:bldP spid="12" grpId="0"/>
      <p:bldP spid="13" grpId="0"/>
      <p:bldP spid="21" grpId="0" bldLvl="0" animBg="1"/>
      <p:bldP spid="32" grpId="0" animBg="1"/>
      <p:bldP spid="38" grpId="0" animBg="1"/>
      <p:bldP spid="39" grpId="0" animBg="1"/>
      <p:bldP spid="40" grpId="0" animBg="1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5440" y="900867"/>
            <a:ext cx="2143140" cy="4298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2. 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邻接多重表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95472" y="1357298"/>
            <a:ext cx="8001056" cy="98488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ts val="30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邻接多重表是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无向图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的另外一种存储结构，与十字链表类似。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与无向图的邻接表相比，对图的边的操作（标记或删除）更便利。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2024034" y="2643182"/>
            <a:ext cx="8215370" cy="3143272"/>
            <a:chOff x="500034" y="2643182"/>
            <a:chExt cx="8215370" cy="3143272"/>
          </a:xfrm>
        </p:grpSpPr>
        <p:sp>
          <p:nvSpPr>
            <p:cNvPr id="5" name="矩形 4"/>
            <p:cNvSpPr/>
            <p:nvPr/>
          </p:nvSpPr>
          <p:spPr bwMode="auto">
            <a:xfrm>
              <a:off x="500034" y="3213573"/>
              <a:ext cx="928694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data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1428728" y="3210201"/>
              <a:ext cx="1285884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firstedge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1000100" y="2643182"/>
              <a:ext cx="17859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头结点类型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921752" y="3212460"/>
              <a:ext cx="928694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ivex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4850446" y="3212460"/>
              <a:ext cx="936000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ilink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786446" y="3212460"/>
              <a:ext cx="1000132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jvex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5214942" y="2645441"/>
              <a:ext cx="278608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边结点类型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:(i,j)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786578" y="3212460"/>
              <a:ext cx="936000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jlink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7715272" y="3212460"/>
              <a:ext cx="1000132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weight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685796" y="3754080"/>
              <a:ext cx="490220" cy="12144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顶点信息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TextBox 16"/>
            <p:cNvSpPr txBox="1"/>
            <p:nvPr/>
          </p:nvSpPr>
          <p:spPr>
            <a:xfrm>
              <a:off x="1275539" y="3754080"/>
              <a:ext cx="1106170" cy="135732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第一条依附该顶点的边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4153225" y="3754080"/>
              <a:ext cx="490220" cy="135732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边的顶点 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6043650" y="3754080"/>
              <a:ext cx="490220" cy="14287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边的顶点 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TextBox 20"/>
            <p:cNvSpPr txBox="1"/>
            <p:nvPr/>
          </p:nvSpPr>
          <p:spPr>
            <a:xfrm>
              <a:off x="4916819" y="3754080"/>
              <a:ext cx="798195" cy="203237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下一条依附于顶点 </a:t>
              </a:r>
              <a:r>
                <a:rPr 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 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的边结点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TextBox 22"/>
            <p:cNvSpPr txBox="1"/>
            <p:nvPr/>
          </p:nvSpPr>
          <p:spPr>
            <a:xfrm>
              <a:off x="7993372" y="3754080"/>
              <a:ext cx="490220" cy="10001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边的权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3237752" y="3212460"/>
              <a:ext cx="684000" cy="43200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mark</a:t>
              </a:r>
              <a:endPara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TextBox 24"/>
            <p:cNvSpPr txBox="1"/>
            <p:nvPr/>
          </p:nvSpPr>
          <p:spPr>
            <a:xfrm>
              <a:off x="3367403" y="3754080"/>
              <a:ext cx="490220" cy="12144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标志域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TextBox 26"/>
            <p:cNvSpPr txBox="1"/>
            <p:nvPr/>
          </p:nvSpPr>
          <p:spPr>
            <a:xfrm>
              <a:off x="6845646" y="3754080"/>
              <a:ext cx="798195" cy="203237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下一条依附于顶点 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r>
                <a:rPr 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的边结点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3" name="TextBox 28"/>
          <p:cNvSpPr txBox="1"/>
          <p:nvPr/>
        </p:nvSpPr>
        <p:spPr>
          <a:xfrm>
            <a:off x="2452662" y="5857892"/>
            <a:ext cx="58579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标志域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mark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标记边是否搜索过等，这里没有使用！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65" y="1346933"/>
            <a:ext cx="5825782" cy="582578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2"/>
          <p:cNvGrpSpPr/>
          <p:nvPr/>
        </p:nvGrpSpPr>
        <p:grpSpPr>
          <a:xfrm>
            <a:off x="3452794" y="809677"/>
            <a:ext cx="2357454" cy="1357322"/>
            <a:chOff x="2928926" y="357166"/>
            <a:chExt cx="2357454" cy="1357322"/>
          </a:xfrm>
        </p:grpSpPr>
        <p:sp>
          <p:nvSpPr>
            <p:cNvPr id="3" name="椭圆 2"/>
            <p:cNvSpPr/>
            <p:nvPr/>
          </p:nvSpPr>
          <p:spPr bwMode="auto">
            <a:xfrm>
              <a:off x="2928926" y="357166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2928926" y="1285860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3929058" y="785794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4857752" y="357166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4857752" y="1285860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8" name="直接连接符 7"/>
            <p:cNvCxnSpPr>
              <a:stCxn id="3" idx="6"/>
              <a:endCxn id="6" idx="2"/>
            </p:cNvCxnSpPr>
            <p:nvPr/>
          </p:nvCxnSpPr>
          <p:spPr>
            <a:xfrm>
              <a:off x="3357554" y="571480"/>
              <a:ext cx="1500198" cy="1588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3" idx="4"/>
              <a:endCxn id="4" idx="0"/>
            </p:cNvCxnSpPr>
            <p:nvPr/>
          </p:nvCxnSpPr>
          <p:spPr>
            <a:xfrm rot="5400000">
              <a:off x="2893207" y="1035827"/>
              <a:ext cx="500066" cy="1588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6" idx="3"/>
              <a:endCxn id="5" idx="6"/>
            </p:cNvCxnSpPr>
            <p:nvPr/>
          </p:nvCxnSpPr>
          <p:spPr>
            <a:xfrm rot="5400000">
              <a:off x="4500563" y="580147"/>
              <a:ext cx="277085" cy="562837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5" idx="3"/>
              <a:endCxn id="4" idx="6"/>
            </p:cNvCxnSpPr>
            <p:nvPr/>
          </p:nvCxnSpPr>
          <p:spPr>
            <a:xfrm rot="5400000">
              <a:off x="3500431" y="1008775"/>
              <a:ext cx="348523" cy="634275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5" idx="5"/>
              <a:endCxn id="7" idx="2"/>
            </p:cNvCxnSpPr>
            <p:nvPr/>
          </p:nvCxnSpPr>
          <p:spPr>
            <a:xfrm rot="16200000" flipH="1">
              <a:off x="4402072" y="1044493"/>
              <a:ext cx="348523" cy="562837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6" idx="4"/>
              <a:endCxn id="7" idx="0"/>
            </p:cNvCxnSpPr>
            <p:nvPr/>
          </p:nvCxnSpPr>
          <p:spPr>
            <a:xfrm rot="5400000">
              <a:off x="4822033" y="1035827"/>
              <a:ext cx="500066" cy="1588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 bwMode="auto">
          <a:xfrm>
            <a:off x="2166910" y="2698569"/>
            <a:ext cx="571504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738414" y="2698569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1784320" y="2866845"/>
            <a:ext cx="3571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7" name="组合 129"/>
          <p:cNvGrpSpPr/>
          <p:nvPr/>
        </p:nvGrpSpPr>
        <p:grpSpPr>
          <a:xfrm>
            <a:off x="3807174" y="2809941"/>
            <a:ext cx="2074512" cy="357190"/>
            <a:chOff x="2283174" y="2285992"/>
            <a:chExt cx="2074512" cy="357190"/>
          </a:xfrm>
        </p:grpSpPr>
        <p:sp>
          <p:nvSpPr>
            <p:cNvPr id="18" name="矩形 17"/>
            <p:cNvSpPr/>
            <p:nvPr/>
          </p:nvSpPr>
          <p:spPr bwMode="auto">
            <a:xfrm>
              <a:off x="2711802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3140430" y="2285992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3569058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3997686" y="2285992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2283174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3" name="组合 130"/>
          <p:cNvGrpSpPr/>
          <p:nvPr/>
        </p:nvGrpSpPr>
        <p:grpSpPr>
          <a:xfrm>
            <a:off x="6524628" y="2809941"/>
            <a:ext cx="2074512" cy="357190"/>
            <a:chOff x="5000628" y="2285992"/>
            <a:chExt cx="2074512" cy="357190"/>
          </a:xfrm>
        </p:grpSpPr>
        <p:sp>
          <p:nvSpPr>
            <p:cNvPr id="24" name="矩形 23"/>
            <p:cNvSpPr/>
            <p:nvPr/>
          </p:nvSpPr>
          <p:spPr bwMode="auto">
            <a:xfrm>
              <a:off x="5429256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5857884" y="2285992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6286512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6715140" y="2285992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5000628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9" name="直接箭头连接符 28"/>
          <p:cNvCxnSpPr>
            <a:endCxn id="22" idx="1"/>
          </p:cNvCxnSpPr>
          <p:nvPr/>
        </p:nvCxnSpPr>
        <p:spPr>
          <a:xfrm flipV="1">
            <a:off x="3024166" y="2988536"/>
            <a:ext cx="783008" cy="0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 bwMode="auto">
          <a:xfrm>
            <a:off x="2164100" y="3595759"/>
            <a:ext cx="571504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735604" y="3595759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7"/>
          <p:cNvSpPr txBox="1"/>
          <p:nvPr/>
        </p:nvSpPr>
        <p:spPr>
          <a:xfrm>
            <a:off x="1781510" y="3764035"/>
            <a:ext cx="3571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192310" y="4413081"/>
            <a:ext cx="571504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2763814" y="4413081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51"/>
          <p:cNvSpPr txBox="1"/>
          <p:nvPr/>
        </p:nvSpPr>
        <p:spPr>
          <a:xfrm>
            <a:off x="1809720" y="4581357"/>
            <a:ext cx="3571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6" name="组合 131"/>
          <p:cNvGrpSpPr/>
          <p:nvPr/>
        </p:nvGrpSpPr>
        <p:grpSpPr>
          <a:xfrm>
            <a:off x="3832574" y="4524453"/>
            <a:ext cx="2074512" cy="357190"/>
            <a:chOff x="2308574" y="4000504"/>
            <a:chExt cx="2074512" cy="357190"/>
          </a:xfrm>
        </p:grpSpPr>
        <p:sp>
          <p:nvSpPr>
            <p:cNvPr id="37" name="矩形 36"/>
            <p:cNvSpPr/>
            <p:nvPr/>
          </p:nvSpPr>
          <p:spPr bwMode="auto">
            <a:xfrm>
              <a:off x="2737202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3165830" y="4000504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3594458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4023086" y="4000504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2308574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组合 132"/>
          <p:cNvGrpSpPr/>
          <p:nvPr/>
        </p:nvGrpSpPr>
        <p:grpSpPr>
          <a:xfrm>
            <a:off x="6550028" y="4524453"/>
            <a:ext cx="2074512" cy="357190"/>
            <a:chOff x="5026028" y="4000504"/>
            <a:chExt cx="2074512" cy="357190"/>
          </a:xfrm>
        </p:grpSpPr>
        <p:sp>
          <p:nvSpPr>
            <p:cNvPr id="43" name="矩形 42"/>
            <p:cNvSpPr/>
            <p:nvPr/>
          </p:nvSpPr>
          <p:spPr bwMode="auto">
            <a:xfrm>
              <a:off x="5454656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5883284" y="4000504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6311912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6740540" y="4000504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5026028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48" name="直接箭头连接符 47"/>
          <p:cNvCxnSpPr>
            <a:endCxn id="41" idx="1"/>
          </p:cNvCxnSpPr>
          <p:nvPr/>
        </p:nvCxnSpPr>
        <p:spPr>
          <a:xfrm flipV="1">
            <a:off x="3049566" y="4703048"/>
            <a:ext cx="783008" cy="0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2192310" y="5198899"/>
            <a:ext cx="571504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2763814" y="5198899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TextBox 65"/>
          <p:cNvSpPr txBox="1"/>
          <p:nvPr/>
        </p:nvSpPr>
        <p:spPr>
          <a:xfrm>
            <a:off x="1809720" y="5367175"/>
            <a:ext cx="3571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2192310" y="6024651"/>
            <a:ext cx="571504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2763814" y="6024651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TextBox 79"/>
          <p:cNvSpPr txBox="1"/>
          <p:nvPr/>
        </p:nvSpPr>
        <p:spPr>
          <a:xfrm>
            <a:off x="1809720" y="6192927"/>
            <a:ext cx="357190" cy="200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16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5" name="组合 133"/>
          <p:cNvGrpSpPr/>
          <p:nvPr/>
        </p:nvGrpSpPr>
        <p:grpSpPr>
          <a:xfrm>
            <a:off x="3832574" y="6136023"/>
            <a:ext cx="2074512" cy="357190"/>
            <a:chOff x="2308574" y="5612074"/>
            <a:chExt cx="2074512" cy="357190"/>
          </a:xfrm>
        </p:grpSpPr>
        <p:sp>
          <p:nvSpPr>
            <p:cNvPr id="56" name="矩形 55"/>
            <p:cNvSpPr/>
            <p:nvPr/>
          </p:nvSpPr>
          <p:spPr bwMode="auto">
            <a:xfrm>
              <a:off x="2737202" y="561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3165830" y="5612074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3594458" y="561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4023086" y="5612074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2308574" y="561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1" name="组合 134"/>
          <p:cNvGrpSpPr/>
          <p:nvPr/>
        </p:nvGrpSpPr>
        <p:grpSpPr>
          <a:xfrm>
            <a:off x="6550028" y="6136023"/>
            <a:ext cx="2074512" cy="357190"/>
            <a:chOff x="5026028" y="5612074"/>
            <a:chExt cx="2074512" cy="357190"/>
          </a:xfrm>
        </p:grpSpPr>
        <p:sp>
          <p:nvSpPr>
            <p:cNvPr id="62" name="矩形 61"/>
            <p:cNvSpPr/>
            <p:nvPr/>
          </p:nvSpPr>
          <p:spPr bwMode="auto">
            <a:xfrm>
              <a:off x="5454656" y="561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5883284" y="5612074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6311912" y="561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6740540" y="5612074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5026028" y="561207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67" name="直接箭头连接符 66"/>
          <p:cNvCxnSpPr>
            <a:endCxn id="60" idx="1"/>
          </p:cNvCxnSpPr>
          <p:nvPr/>
        </p:nvCxnSpPr>
        <p:spPr>
          <a:xfrm flipV="1">
            <a:off x="3049566" y="6314618"/>
            <a:ext cx="783008" cy="0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135"/>
          <p:cNvGrpSpPr/>
          <p:nvPr/>
        </p:nvGrpSpPr>
        <p:grpSpPr>
          <a:xfrm>
            <a:off x="4880760" y="2595627"/>
            <a:ext cx="2715438" cy="429422"/>
            <a:chOff x="3356760" y="2071678"/>
            <a:chExt cx="2715438" cy="429422"/>
          </a:xfrm>
        </p:grpSpPr>
        <p:cxnSp>
          <p:nvCxnSpPr>
            <p:cNvPr id="69" name="直接连接符 68"/>
            <p:cNvCxnSpPr/>
            <p:nvPr/>
          </p:nvCxnSpPr>
          <p:spPr>
            <a:xfrm>
              <a:off x="3357554" y="2071678"/>
              <a:ext cx="2714644" cy="1588"/>
            </a:xfrm>
            <a:prstGeom prst="line">
              <a:avLst/>
            </a:prstGeom>
            <a:ln w="28575"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rot="5400000">
              <a:off x="5965041" y="2178835"/>
              <a:ext cx="214314" cy="0"/>
            </a:xfrm>
            <a:prstGeom prst="straightConnector1">
              <a:avLst/>
            </a:prstGeom>
            <a:ln w="28575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rot="5400000">
              <a:off x="3143240" y="2285992"/>
              <a:ext cx="428628" cy="1588"/>
            </a:xfrm>
            <a:prstGeom prst="line">
              <a:avLst/>
            </a:prstGeom>
            <a:ln w="28575"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138"/>
          <p:cNvGrpSpPr/>
          <p:nvPr/>
        </p:nvGrpSpPr>
        <p:grpSpPr>
          <a:xfrm>
            <a:off x="3021356" y="2452751"/>
            <a:ext cx="2288826" cy="1437660"/>
            <a:chOff x="1497356" y="1928802"/>
            <a:chExt cx="2288826" cy="1437660"/>
          </a:xfrm>
        </p:grpSpPr>
        <p:cxnSp>
          <p:nvCxnSpPr>
            <p:cNvPr id="73" name="直接箭头连接符 72"/>
            <p:cNvCxnSpPr/>
            <p:nvPr/>
          </p:nvCxnSpPr>
          <p:spPr>
            <a:xfrm flipV="1">
              <a:off x="1497356" y="3361777"/>
              <a:ext cx="432000" cy="0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rot="5400000">
              <a:off x="1215994" y="2652868"/>
              <a:ext cx="1425600" cy="1588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928794" y="1928802"/>
              <a:ext cx="1857388" cy="1588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endCxn id="20" idx="0"/>
            </p:cNvCxnSpPr>
            <p:nvPr/>
          </p:nvCxnSpPr>
          <p:spPr>
            <a:xfrm rot="5400000">
              <a:off x="3606182" y="2629941"/>
              <a:ext cx="357190" cy="2810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直接箭头连接符 76"/>
          <p:cNvCxnSpPr>
            <a:endCxn id="40" idx="0"/>
          </p:cNvCxnSpPr>
          <p:nvPr/>
        </p:nvCxnSpPr>
        <p:spPr>
          <a:xfrm rot="5400000">
            <a:off x="4947130" y="3732773"/>
            <a:ext cx="1571636" cy="11724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rot="5400000">
            <a:off x="5028950" y="5431533"/>
            <a:ext cx="1382962" cy="26018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136"/>
          <p:cNvGrpSpPr/>
          <p:nvPr/>
        </p:nvGrpSpPr>
        <p:grpSpPr>
          <a:xfrm>
            <a:off x="4906954" y="4236453"/>
            <a:ext cx="2714644" cy="503108"/>
            <a:chOff x="3382954" y="3712504"/>
            <a:chExt cx="2714644" cy="503108"/>
          </a:xfrm>
        </p:grpSpPr>
        <p:cxnSp>
          <p:nvCxnSpPr>
            <p:cNvPr id="80" name="直接连接符 79"/>
            <p:cNvCxnSpPr/>
            <p:nvPr/>
          </p:nvCxnSpPr>
          <p:spPr>
            <a:xfrm rot="5400000">
              <a:off x="3146415" y="3964785"/>
              <a:ext cx="500066" cy="1588"/>
            </a:xfrm>
            <a:prstGeom prst="line">
              <a:avLst/>
            </a:prstGeom>
            <a:ln w="28575"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3382954" y="3714752"/>
              <a:ext cx="2714644" cy="1588"/>
            </a:xfrm>
            <a:prstGeom prst="line">
              <a:avLst/>
            </a:prstGeom>
            <a:ln w="28575"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/>
            <p:nvPr/>
          </p:nvCxnSpPr>
          <p:spPr>
            <a:xfrm rot="16200000" flipH="1">
              <a:off x="5953598" y="3856504"/>
              <a:ext cx="288000" cy="0"/>
            </a:xfrm>
            <a:prstGeom prst="straightConnector1">
              <a:avLst/>
            </a:prstGeom>
            <a:ln w="28575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接箭头连接符 82"/>
          <p:cNvCxnSpPr>
            <a:endCxn id="63" idx="0"/>
          </p:cNvCxnSpPr>
          <p:nvPr/>
        </p:nvCxnSpPr>
        <p:spPr>
          <a:xfrm rot="16200000" flipH="1">
            <a:off x="6897570" y="5437395"/>
            <a:ext cx="1397256" cy="0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139"/>
          <p:cNvGrpSpPr/>
          <p:nvPr/>
        </p:nvGrpSpPr>
        <p:grpSpPr>
          <a:xfrm>
            <a:off x="3011466" y="4881643"/>
            <a:ext cx="5040000" cy="633600"/>
            <a:chOff x="1487466" y="4881643"/>
            <a:chExt cx="5040000" cy="633600"/>
          </a:xfrm>
        </p:grpSpPr>
        <p:cxnSp>
          <p:nvCxnSpPr>
            <p:cNvPr id="85" name="直接箭头连接符 84"/>
            <p:cNvCxnSpPr/>
            <p:nvPr/>
          </p:nvCxnSpPr>
          <p:spPr>
            <a:xfrm>
              <a:off x="1487466" y="4977617"/>
              <a:ext cx="5040000" cy="0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endCxn id="45" idx="2"/>
            </p:cNvCxnSpPr>
            <p:nvPr/>
          </p:nvCxnSpPr>
          <p:spPr>
            <a:xfrm rot="5400000" flipH="1" flipV="1">
              <a:off x="6209426" y="5198443"/>
              <a:ext cx="633600" cy="0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137"/>
          <p:cNvGrpSpPr/>
          <p:nvPr/>
        </p:nvGrpSpPr>
        <p:grpSpPr>
          <a:xfrm>
            <a:off x="4880760" y="6311197"/>
            <a:ext cx="3600794" cy="396000"/>
            <a:chOff x="3356760" y="5787248"/>
            <a:chExt cx="3600794" cy="396000"/>
          </a:xfrm>
        </p:grpSpPr>
        <p:cxnSp>
          <p:nvCxnSpPr>
            <p:cNvPr id="88" name="直接连接符 87"/>
            <p:cNvCxnSpPr/>
            <p:nvPr/>
          </p:nvCxnSpPr>
          <p:spPr>
            <a:xfrm rot="5400000">
              <a:off x="3159554" y="5984454"/>
              <a:ext cx="396000" cy="1588"/>
            </a:xfrm>
            <a:prstGeom prst="line">
              <a:avLst/>
            </a:prstGeom>
            <a:ln w="28575"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3357554" y="6169044"/>
              <a:ext cx="3600000" cy="1588"/>
            </a:xfrm>
            <a:prstGeom prst="line">
              <a:avLst/>
            </a:prstGeom>
            <a:ln w="28575"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 rot="16200000" flipV="1">
              <a:off x="6837940" y="6056282"/>
              <a:ext cx="216000" cy="0"/>
            </a:xfrm>
            <a:prstGeom prst="straightConnector1">
              <a:avLst/>
            </a:prstGeom>
            <a:ln w="28575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直接箭头连接符 90"/>
          <p:cNvCxnSpPr>
            <a:endCxn id="27" idx="2"/>
          </p:cNvCxnSpPr>
          <p:nvPr/>
        </p:nvCxnSpPr>
        <p:spPr>
          <a:xfrm rot="16200000" flipV="1">
            <a:off x="7633322" y="3952949"/>
            <a:ext cx="1571636" cy="0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103"/>
          <p:cNvSpPr txBox="1"/>
          <p:nvPr/>
        </p:nvSpPr>
        <p:spPr>
          <a:xfrm>
            <a:off x="2024034" y="1238306"/>
            <a:ext cx="1428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邻接多重表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3" name="下箭头 105"/>
          <p:cNvSpPr/>
          <p:nvPr/>
        </p:nvSpPr>
        <p:spPr bwMode="auto">
          <a:xfrm>
            <a:off x="2666976" y="1738371"/>
            <a:ext cx="142876" cy="428628"/>
          </a:xfrm>
          <a:prstGeom prst="downArrow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108"/>
          <p:cNvSpPr txBox="1"/>
          <p:nvPr/>
        </p:nvSpPr>
        <p:spPr>
          <a:xfrm>
            <a:off x="6096000" y="1166867"/>
            <a:ext cx="41434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一条边为（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），不考虑边权值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393" y="1952684"/>
            <a:ext cx="5417180" cy="54171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30" grpId="0" animBg="1"/>
      <p:bldP spid="31" grpId="0" animBg="1"/>
      <p:bldP spid="32" grpId="0"/>
      <p:bldP spid="33" grpId="0" animBg="1"/>
      <p:bldP spid="34" grpId="0" animBg="1"/>
      <p:bldP spid="35" grpId="0"/>
      <p:bldP spid="49" grpId="0" animBg="1"/>
      <p:bldP spid="50" grpId="0" animBg="1"/>
      <p:bldP spid="51" grpId="0"/>
      <p:bldP spid="52" grpId="0" animBg="1"/>
      <p:bldP spid="53" grpId="0" animBg="1"/>
      <p:bldP spid="54" grpId="0"/>
      <p:bldP spid="92" grpId="0"/>
      <p:bldP spid="93" grpId="0" animBg="1"/>
      <p:bldP spid="9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43" y="1567156"/>
            <a:ext cx="3860495" cy="3860495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 bwMode="auto">
          <a:xfrm>
            <a:off x="2324481" y="4287625"/>
            <a:ext cx="571504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2898795" y="4289633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8" name="TextBox 21"/>
          <p:cNvSpPr txBox="1"/>
          <p:nvPr/>
        </p:nvSpPr>
        <p:spPr>
          <a:xfrm>
            <a:off x="1944701" y="4457909"/>
            <a:ext cx="3571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2324481" y="5186823"/>
            <a:ext cx="571504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2895985" y="5186823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1" name="TextBox 37"/>
          <p:cNvSpPr txBox="1"/>
          <p:nvPr/>
        </p:nvSpPr>
        <p:spPr>
          <a:xfrm>
            <a:off x="1941891" y="5355099"/>
            <a:ext cx="3571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2324481" y="6004145"/>
            <a:ext cx="571504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baseline="-25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zh-CN" altLang="en-US" sz="2000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2881290" y="6004145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4" name="TextBox 51"/>
          <p:cNvSpPr txBox="1"/>
          <p:nvPr/>
        </p:nvSpPr>
        <p:spPr>
          <a:xfrm>
            <a:off x="1952596" y="6172421"/>
            <a:ext cx="357190" cy="200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16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5" name="TextBox 145"/>
          <p:cNvSpPr txBox="1"/>
          <p:nvPr/>
        </p:nvSpPr>
        <p:spPr>
          <a:xfrm>
            <a:off x="9375663" y="5102894"/>
            <a:ext cx="490220" cy="1428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创建完毕</a:t>
            </a:r>
            <a:endParaRPr lang="zh-CN" altLang="en-US" sz="2000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Box 103"/>
          <p:cNvSpPr txBox="1"/>
          <p:nvPr/>
        </p:nvSpPr>
        <p:spPr>
          <a:xfrm>
            <a:off x="-82990" y="1567156"/>
            <a:ext cx="25717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邻接多重表创建过程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7" name="TextBox 114"/>
          <p:cNvSpPr txBox="1"/>
          <p:nvPr/>
        </p:nvSpPr>
        <p:spPr>
          <a:xfrm>
            <a:off x="4738678" y="2378464"/>
            <a:ext cx="2214578" cy="10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读取边（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0,1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读取边（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0,2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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读取边（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1,2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08" name="组合 119"/>
          <p:cNvGrpSpPr/>
          <p:nvPr/>
        </p:nvGrpSpPr>
        <p:grpSpPr>
          <a:xfrm>
            <a:off x="2166910" y="1092579"/>
            <a:ext cx="1428760" cy="1357322"/>
            <a:chOff x="2285984" y="357166"/>
            <a:chExt cx="1428760" cy="1357322"/>
          </a:xfrm>
        </p:grpSpPr>
        <p:sp>
          <p:nvSpPr>
            <p:cNvPr id="109" name="椭圆 108"/>
            <p:cNvSpPr/>
            <p:nvPr/>
          </p:nvSpPr>
          <p:spPr bwMode="auto">
            <a:xfrm>
              <a:off x="2285984" y="357166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0" name="椭圆 109"/>
            <p:cNvSpPr/>
            <p:nvPr/>
          </p:nvSpPr>
          <p:spPr bwMode="auto">
            <a:xfrm>
              <a:off x="2285984" y="1285860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3286116" y="785794"/>
              <a:ext cx="428628" cy="428628"/>
            </a:xfrm>
            <a:prstGeom prst="ellipse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12" name="直接连接符 111"/>
            <p:cNvCxnSpPr>
              <a:stCxn id="109" idx="4"/>
              <a:endCxn id="110" idx="0"/>
            </p:cNvCxnSpPr>
            <p:nvPr/>
          </p:nvCxnSpPr>
          <p:spPr>
            <a:xfrm rot="5400000">
              <a:off x="2250265" y="1035827"/>
              <a:ext cx="500066" cy="1588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09" idx="6"/>
              <a:endCxn id="111" idx="1"/>
            </p:cNvCxnSpPr>
            <p:nvPr/>
          </p:nvCxnSpPr>
          <p:spPr>
            <a:xfrm>
              <a:off x="2714612" y="571480"/>
              <a:ext cx="634275" cy="277085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2714612" y="1151651"/>
              <a:ext cx="634275" cy="348523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43"/>
          <p:cNvSpPr txBox="1"/>
          <p:nvPr/>
        </p:nvSpPr>
        <p:spPr>
          <a:xfrm>
            <a:off x="4024298" y="949704"/>
            <a:ext cx="6072230" cy="12928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边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：创建一个边结点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</a:t>
            </a:r>
            <a:endParaRPr lang="en-US" altLang="zh-CN" sz="20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2800"/>
              </a:lnSpc>
              <a:spcBef>
                <a:spcPts val="0"/>
              </a:spcBef>
              <a:buBlip>
                <a:blip r:embed="rId2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采用头插法将其插入到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头结点的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ilink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链表中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2800"/>
              </a:lnSpc>
              <a:spcBef>
                <a:spcPts val="0"/>
              </a:spcBef>
              <a:buBlip>
                <a:blip r:embed="rId2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采用头插法将其插入到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头结点的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jlink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链表中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16" name="组合 129"/>
          <p:cNvGrpSpPr/>
          <p:nvPr/>
        </p:nvGrpSpPr>
        <p:grpSpPr>
          <a:xfrm>
            <a:off x="6736132" y="4378727"/>
            <a:ext cx="2074512" cy="357190"/>
            <a:chOff x="2283174" y="2285992"/>
            <a:chExt cx="2074512" cy="357190"/>
          </a:xfrm>
        </p:grpSpPr>
        <p:sp>
          <p:nvSpPr>
            <p:cNvPr id="117" name="矩形 116"/>
            <p:cNvSpPr/>
            <p:nvPr/>
          </p:nvSpPr>
          <p:spPr bwMode="auto">
            <a:xfrm>
              <a:off x="2711802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3140430" y="2285992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3569058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0" name="矩形 119"/>
            <p:cNvSpPr/>
            <p:nvPr/>
          </p:nvSpPr>
          <p:spPr bwMode="auto">
            <a:xfrm>
              <a:off x="3997686" y="2285992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1" name="矩形 120"/>
            <p:cNvSpPr/>
            <p:nvPr/>
          </p:nvSpPr>
          <p:spPr bwMode="auto">
            <a:xfrm>
              <a:off x="2283174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22" name="组合 129"/>
          <p:cNvGrpSpPr/>
          <p:nvPr/>
        </p:nvGrpSpPr>
        <p:grpSpPr>
          <a:xfrm>
            <a:off x="3950050" y="4378727"/>
            <a:ext cx="2074512" cy="357190"/>
            <a:chOff x="2283174" y="2285992"/>
            <a:chExt cx="2074512" cy="357190"/>
          </a:xfrm>
        </p:grpSpPr>
        <p:sp>
          <p:nvSpPr>
            <p:cNvPr id="123" name="矩形 122"/>
            <p:cNvSpPr/>
            <p:nvPr/>
          </p:nvSpPr>
          <p:spPr bwMode="auto">
            <a:xfrm>
              <a:off x="2711802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4" name="矩形 123"/>
            <p:cNvSpPr/>
            <p:nvPr/>
          </p:nvSpPr>
          <p:spPr bwMode="auto">
            <a:xfrm>
              <a:off x="3140430" y="2285992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5" name="矩形 124"/>
            <p:cNvSpPr/>
            <p:nvPr/>
          </p:nvSpPr>
          <p:spPr bwMode="auto">
            <a:xfrm>
              <a:off x="3569058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3997686" y="2285992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7" name="矩形 126"/>
            <p:cNvSpPr/>
            <p:nvPr/>
          </p:nvSpPr>
          <p:spPr bwMode="auto">
            <a:xfrm>
              <a:off x="2283174" y="2285992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28" name="矩形 127"/>
          <p:cNvSpPr/>
          <p:nvPr/>
        </p:nvSpPr>
        <p:spPr bwMode="auto">
          <a:xfrm>
            <a:off x="2891122" y="4287625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9" name="组合 174"/>
          <p:cNvGrpSpPr/>
          <p:nvPr/>
        </p:nvGrpSpPr>
        <p:grpSpPr>
          <a:xfrm>
            <a:off x="3095604" y="4092975"/>
            <a:ext cx="4702462" cy="500066"/>
            <a:chOff x="1571604" y="3929066"/>
            <a:chExt cx="4702462" cy="500066"/>
          </a:xfrm>
        </p:grpSpPr>
        <p:cxnSp>
          <p:nvCxnSpPr>
            <p:cNvPr id="130" name="直接连接符 129"/>
            <p:cNvCxnSpPr/>
            <p:nvPr/>
          </p:nvCxnSpPr>
          <p:spPr>
            <a:xfrm>
              <a:off x="2130662" y="3929066"/>
              <a:ext cx="4140000" cy="0"/>
            </a:xfrm>
            <a:prstGeom prst="line">
              <a:avLst/>
            </a:prstGeom>
            <a:ln w="28575"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/>
            <p:cNvCxnSpPr/>
            <p:nvPr/>
          </p:nvCxnSpPr>
          <p:spPr>
            <a:xfrm rot="5400000">
              <a:off x="6130066" y="4080284"/>
              <a:ext cx="288000" cy="0"/>
            </a:xfrm>
            <a:prstGeom prst="straightConnector1">
              <a:avLst/>
            </a:prstGeom>
            <a:ln w="28575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rot="5400000">
              <a:off x="1893075" y="4179099"/>
              <a:ext cx="500066" cy="0"/>
            </a:xfrm>
            <a:prstGeom prst="line">
              <a:avLst/>
            </a:prstGeom>
            <a:ln w="28575"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1571604" y="4429132"/>
              <a:ext cx="571504" cy="0"/>
            </a:xfrm>
            <a:prstGeom prst="line">
              <a:avLst/>
            </a:prstGeom>
            <a:ln w="28575"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矩形 133"/>
          <p:cNvSpPr/>
          <p:nvPr/>
        </p:nvSpPr>
        <p:spPr bwMode="auto">
          <a:xfrm>
            <a:off x="2891122" y="5186823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5" name="组合 176"/>
          <p:cNvGrpSpPr/>
          <p:nvPr/>
        </p:nvGrpSpPr>
        <p:grpSpPr>
          <a:xfrm>
            <a:off x="3095604" y="4735917"/>
            <a:ext cx="5544000" cy="720000"/>
            <a:chOff x="1571604" y="4735917"/>
            <a:chExt cx="5544000" cy="720000"/>
          </a:xfrm>
        </p:grpSpPr>
        <p:cxnSp>
          <p:nvCxnSpPr>
            <p:cNvPr id="136" name="直接连接符 135"/>
            <p:cNvCxnSpPr/>
            <p:nvPr/>
          </p:nvCxnSpPr>
          <p:spPr>
            <a:xfrm>
              <a:off x="1571604" y="5308666"/>
              <a:ext cx="5544000" cy="0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>
              <a:endCxn id="120" idx="2"/>
            </p:cNvCxnSpPr>
            <p:nvPr/>
          </p:nvCxnSpPr>
          <p:spPr>
            <a:xfrm rot="5400000" flipH="1" flipV="1">
              <a:off x="6746644" y="5095917"/>
              <a:ext cx="720000" cy="0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矩形 137"/>
          <p:cNvSpPr/>
          <p:nvPr/>
        </p:nvSpPr>
        <p:spPr bwMode="auto">
          <a:xfrm>
            <a:off x="2881290" y="6004145"/>
            <a:ext cx="428628" cy="54000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9" name="直接连接符 138"/>
          <p:cNvCxnSpPr/>
          <p:nvPr/>
        </p:nvCxnSpPr>
        <p:spPr>
          <a:xfrm>
            <a:off x="3066108" y="4593041"/>
            <a:ext cx="900000" cy="0"/>
          </a:xfrm>
          <a:prstGeom prst="line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78"/>
          <p:cNvGrpSpPr/>
          <p:nvPr/>
        </p:nvGrpSpPr>
        <p:grpSpPr>
          <a:xfrm>
            <a:off x="4952992" y="4092975"/>
            <a:ext cx="2841670" cy="500066"/>
            <a:chOff x="3428992" y="3929066"/>
            <a:chExt cx="2841670" cy="500066"/>
          </a:xfrm>
        </p:grpSpPr>
        <p:cxnSp>
          <p:nvCxnSpPr>
            <p:cNvPr id="141" name="直接连接符 140"/>
            <p:cNvCxnSpPr/>
            <p:nvPr/>
          </p:nvCxnSpPr>
          <p:spPr>
            <a:xfrm>
              <a:off x="3428992" y="3929066"/>
              <a:ext cx="2841670" cy="0"/>
            </a:xfrm>
            <a:prstGeom prst="line">
              <a:avLst/>
            </a:prstGeom>
            <a:ln w="28575"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 rot="5400000">
              <a:off x="6120234" y="4080284"/>
              <a:ext cx="288000" cy="0"/>
            </a:xfrm>
            <a:prstGeom prst="straightConnector1">
              <a:avLst/>
            </a:prstGeom>
            <a:ln w="28575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rot="5400000">
              <a:off x="3178959" y="4179099"/>
              <a:ext cx="500066" cy="0"/>
            </a:xfrm>
            <a:prstGeom prst="line">
              <a:avLst/>
            </a:prstGeom>
            <a:ln w="28575"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84"/>
          <p:cNvGrpSpPr/>
          <p:nvPr/>
        </p:nvGrpSpPr>
        <p:grpSpPr>
          <a:xfrm>
            <a:off x="3150182" y="4735917"/>
            <a:ext cx="2700000" cy="1584000"/>
            <a:chOff x="4412264" y="3737030"/>
            <a:chExt cx="2700000" cy="1584000"/>
          </a:xfrm>
        </p:grpSpPr>
        <p:cxnSp>
          <p:nvCxnSpPr>
            <p:cNvPr id="145" name="直接连接符 144"/>
            <p:cNvCxnSpPr/>
            <p:nvPr/>
          </p:nvCxnSpPr>
          <p:spPr>
            <a:xfrm>
              <a:off x="4412264" y="5308666"/>
              <a:ext cx="2700000" cy="0"/>
            </a:xfrm>
            <a:prstGeom prst="line">
              <a:avLst/>
            </a:prstGeom>
            <a:ln w="28575">
              <a:solidFill>
                <a:srgbClr val="33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/>
            <p:cNvCxnSpPr/>
            <p:nvPr/>
          </p:nvCxnSpPr>
          <p:spPr>
            <a:xfrm rot="5400000" flipH="1" flipV="1">
              <a:off x="6314644" y="4529030"/>
              <a:ext cx="1584000" cy="0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组合 131"/>
          <p:cNvGrpSpPr/>
          <p:nvPr/>
        </p:nvGrpSpPr>
        <p:grpSpPr>
          <a:xfrm>
            <a:off x="6096000" y="5664611"/>
            <a:ext cx="2074512" cy="357190"/>
            <a:chOff x="2308574" y="4000504"/>
            <a:chExt cx="2074512" cy="357190"/>
          </a:xfrm>
        </p:grpSpPr>
        <p:sp>
          <p:nvSpPr>
            <p:cNvPr id="148" name="矩形 147"/>
            <p:cNvSpPr/>
            <p:nvPr/>
          </p:nvSpPr>
          <p:spPr bwMode="auto">
            <a:xfrm>
              <a:off x="2737202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9" name="矩形 148"/>
            <p:cNvSpPr/>
            <p:nvPr/>
          </p:nvSpPr>
          <p:spPr bwMode="auto">
            <a:xfrm>
              <a:off x="3165830" y="4000504"/>
              <a:ext cx="432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0" name="矩形 149"/>
            <p:cNvSpPr/>
            <p:nvPr/>
          </p:nvSpPr>
          <p:spPr bwMode="auto">
            <a:xfrm>
              <a:off x="3594458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1" name="矩形 150"/>
            <p:cNvSpPr/>
            <p:nvPr/>
          </p:nvSpPr>
          <p:spPr bwMode="auto">
            <a:xfrm>
              <a:off x="4023086" y="4000504"/>
              <a:ext cx="360000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2" name="矩形 151"/>
            <p:cNvSpPr/>
            <p:nvPr/>
          </p:nvSpPr>
          <p:spPr bwMode="auto">
            <a:xfrm>
              <a:off x="2308574" y="4000504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53" name="任意多边形 193"/>
          <p:cNvSpPr/>
          <p:nvPr/>
        </p:nvSpPr>
        <p:spPr>
          <a:xfrm>
            <a:off x="3136490" y="5512657"/>
            <a:ext cx="2959510" cy="327742"/>
          </a:xfrm>
          <a:custGeom>
            <a:avLst/>
            <a:gdLst>
              <a:gd name="connsiteX0" fmla="*/ 0 w 2959510"/>
              <a:gd name="connsiteY0" fmla="*/ 0 h 327742"/>
              <a:gd name="connsiteX1" fmla="*/ 835742 w 2959510"/>
              <a:gd name="connsiteY1" fmla="*/ 127820 h 327742"/>
              <a:gd name="connsiteX2" fmla="*/ 1769807 w 2959510"/>
              <a:gd name="connsiteY2" fmla="*/ 294968 h 327742"/>
              <a:gd name="connsiteX3" fmla="*/ 2959510 w 2959510"/>
              <a:gd name="connsiteY3" fmla="*/ 324465 h 32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9510" h="327742">
                <a:moveTo>
                  <a:pt x="0" y="0"/>
                </a:moveTo>
                <a:lnTo>
                  <a:pt x="835742" y="127820"/>
                </a:lnTo>
                <a:cubicBezTo>
                  <a:pt x="1130710" y="176981"/>
                  <a:pt x="1415846" y="262194"/>
                  <a:pt x="1769807" y="294968"/>
                </a:cubicBezTo>
                <a:cubicBezTo>
                  <a:pt x="2123768" y="327742"/>
                  <a:pt x="2541639" y="326103"/>
                  <a:pt x="2959510" y="324465"/>
                </a:cubicBez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任意多边形 195"/>
          <p:cNvSpPr/>
          <p:nvPr/>
        </p:nvSpPr>
        <p:spPr>
          <a:xfrm>
            <a:off x="7039896" y="4755575"/>
            <a:ext cx="1278194" cy="1111045"/>
          </a:xfrm>
          <a:custGeom>
            <a:avLst/>
            <a:gdLst>
              <a:gd name="connsiteX0" fmla="*/ 117988 w 1278194"/>
              <a:gd name="connsiteY0" fmla="*/ 1111045 h 1111045"/>
              <a:gd name="connsiteX1" fmla="*/ 137652 w 1278194"/>
              <a:gd name="connsiteY1" fmla="*/ 589935 h 1111045"/>
              <a:gd name="connsiteX2" fmla="*/ 943898 w 1278194"/>
              <a:gd name="connsiteY2" fmla="*/ 344129 h 1111045"/>
              <a:gd name="connsiteX3" fmla="*/ 1278194 w 1278194"/>
              <a:gd name="connsiteY3" fmla="*/ 0 h 111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8194" h="1111045">
                <a:moveTo>
                  <a:pt x="117988" y="1111045"/>
                </a:moveTo>
                <a:cubicBezTo>
                  <a:pt x="58994" y="914399"/>
                  <a:pt x="0" y="717754"/>
                  <a:pt x="137652" y="589935"/>
                </a:cubicBezTo>
                <a:cubicBezTo>
                  <a:pt x="275304" y="462116"/>
                  <a:pt x="753808" y="442451"/>
                  <a:pt x="943898" y="344129"/>
                </a:cubicBezTo>
                <a:cubicBezTo>
                  <a:pt x="1133988" y="245807"/>
                  <a:pt x="1206091" y="122903"/>
                  <a:pt x="1278194" y="0"/>
                </a:cubicBez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 196"/>
          <p:cNvSpPr/>
          <p:nvPr/>
        </p:nvSpPr>
        <p:spPr>
          <a:xfrm>
            <a:off x="3097161" y="6053432"/>
            <a:ext cx="4788310" cy="298244"/>
          </a:xfrm>
          <a:custGeom>
            <a:avLst/>
            <a:gdLst>
              <a:gd name="connsiteX0" fmla="*/ 0 w 4788310"/>
              <a:gd name="connsiteY0" fmla="*/ 285135 h 298244"/>
              <a:gd name="connsiteX1" fmla="*/ 1809136 w 4788310"/>
              <a:gd name="connsiteY1" fmla="*/ 255638 h 298244"/>
              <a:gd name="connsiteX2" fmla="*/ 4237704 w 4788310"/>
              <a:gd name="connsiteY2" fmla="*/ 255638 h 298244"/>
              <a:gd name="connsiteX3" fmla="*/ 4788310 w 4788310"/>
              <a:gd name="connsiteY3" fmla="*/ 0 h 29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8310" h="298244">
                <a:moveTo>
                  <a:pt x="0" y="285135"/>
                </a:moveTo>
                <a:lnTo>
                  <a:pt x="1809136" y="255638"/>
                </a:lnTo>
                <a:cubicBezTo>
                  <a:pt x="2515420" y="250722"/>
                  <a:pt x="3741175" y="298244"/>
                  <a:pt x="4237704" y="255638"/>
                </a:cubicBezTo>
                <a:cubicBezTo>
                  <a:pt x="4734233" y="213032"/>
                  <a:pt x="4761271" y="106516"/>
                  <a:pt x="4788310" y="0"/>
                </a:cubicBezTo>
              </a:path>
            </a:pathLst>
          </a:cu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/>
          <p:cNvSpPr/>
          <p:nvPr/>
        </p:nvSpPr>
        <p:spPr bwMode="auto">
          <a:xfrm>
            <a:off x="7807702" y="5664611"/>
            <a:ext cx="360000" cy="357190"/>
          </a:xfrm>
          <a:prstGeom prst="rect">
            <a:avLst/>
          </a:prstGeom>
          <a:ln>
            <a:headEnd type="stealth" w="med" len="lg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7" name="任意多边形 198"/>
          <p:cNvSpPr/>
          <p:nvPr/>
        </p:nvSpPr>
        <p:spPr>
          <a:xfrm>
            <a:off x="5751769" y="4735917"/>
            <a:ext cx="2268077" cy="1101205"/>
          </a:xfrm>
          <a:custGeom>
            <a:avLst/>
            <a:gdLst>
              <a:gd name="connsiteX0" fmla="*/ 2245033 w 2271252"/>
              <a:gd name="connsiteY0" fmla="*/ 1061884 h 1061884"/>
              <a:gd name="connsiteX1" fmla="*/ 1950065 w 2271252"/>
              <a:gd name="connsiteY1" fmla="*/ 648929 h 1061884"/>
              <a:gd name="connsiteX2" fmla="*/ 317910 w 2271252"/>
              <a:gd name="connsiteY2" fmla="*/ 471948 h 1061884"/>
              <a:gd name="connsiteX3" fmla="*/ 42607 w 2271252"/>
              <a:gd name="connsiteY3" fmla="*/ 0 h 1061884"/>
              <a:gd name="connsiteX0-1" fmla="*/ 2241858 w 2268077"/>
              <a:gd name="connsiteY0-2" fmla="*/ 1101205 h 1101205"/>
              <a:gd name="connsiteX1-3" fmla="*/ 1946890 w 2268077"/>
              <a:gd name="connsiteY1-4" fmla="*/ 688250 h 1101205"/>
              <a:gd name="connsiteX2-5" fmla="*/ 314735 w 2268077"/>
              <a:gd name="connsiteY2-6" fmla="*/ 511269 h 1101205"/>
              <a:gd name="connsiteX3-7" fmla="*/ 58480 w 2268077"/>
              <a:gd name="connsiteY3-8" fmla="*/ 0 h 11012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68077" h="1101205">
                <a:moveTo>
                  <a:pt x="2241858" y="1101205"/>
                </a:moveTo>
                <a:cubicBezTo>
                  <a:pt x="2254967" y="943889"/>
                  <a:pt x="2268077" y="786573"/>
                  <a:pt x="1946890" y="688250"/>
                </a:cubicBezTo>
                <a:cubicBezTo>
                  <a:pt x="1625703" y="589927"/>
                  <a:pt x="629470" y="625977"/>
                  <a:pt x="314735" y="511269"/>
                </a:cubicBezTo>
                <a:cubicBezTo>
                  <a:pt x="0" y="396561"/>
                  <a:pt x="37176" y="181896"/>
                  <a:pt x="58480" y="0"/>
                </a:cubicBezTo>
              </a:path>
            </a:pathLst>
          </a:cu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8" grpId="0"/>
      <p:bldP spid="99" grpId="0" animBg="1"/>
      <p:bldP spid="101" grpId="0"/>
      <p:bldP spid="102" grpId="0" animBg="1"/>
      <p:bldP spid="104" grpId="0"/>
      <p:bldP spid="105" grpId="0"/>
      <p:bldP spid="106" grpId="0"/>
      <p:bldP spid="107" grpId="0"/>
      <p:bldP spid="115" grpId="0" bldLvl="0" animBg="1"/>
      <p:bldP spid="128" grpId="0" animBg="1"/>
      <p:bldP spid="134" grpId="0" animBg="1"/>
      <p:bldP spid="138" grpId="0" animBg="1"/>
      <p:bldP spid="153" grpId="0" animBg="1"/>
      <p:bldP spid="154" grpId="0" animBg="1"/>
      <p:bldP spid="155" grpId="0" animBg="1"/>
      <p:bldP spid="156" grpId="0" animBg="1"/>
      <p:bldP spid="1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1026"/>
          <p:cNvSpPr txBox="1">
            <a:spLocks noChangeArrowheads="1"/>
          </p:cNvSpPr>
          <p:nvPr/>
        </p:nvSpPr>
        <p:spPr bwMode="auto">
          <a:xfrm>
            <a:off x="1683448" y="715808"/>
            <a:ext cx="8382000" cy="8915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中，如果代表边的顶点对是无序的，则称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无向图。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用圆括号序偶表示无向边。   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4797855" y="1277744"/>
            <a:ext cx="2167662" cy="1949650"/>
            <a:chOff x="3500430" y="1643050"/>
            <a:chExt cx="2890195" cy="2437063"/>
          </a:xfrm>
        </p:grpSpPr>
        <p:sp>
          <p:nvSpPr>
            <p:cNvPr id="22" name="Line 38"/>
            <p:cNvSpPr>
              <a:spLocks noChangeShapeType="1"/>
            </p:cNvSpPr>
            <p:nvPr/>
          </p:nvSpPr>
          <p:spPr bwMode="auto">
            <a:xfrm>
              <a:off x="4043355" y="2833675"/>
              <a:ext cx="1865313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Freeform 39"/>
            <p:cNvSpPr/>
            <p:nvPr/>
          </p:nvSpPr>
          <p:spPr bwMode="auto">
            <a:xfrm>
              <a:off x="3911593" y="3006713"/>
              <a:ext cx="811213" cy="709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5" y="412"/>
                </a:cxn>
              </a:cxnLst>
              <a:rect l="0" t="0" r="r" b="b"/>
              <a:pathLst>
                <a:path w="495" h="412">
                  <a:moveTo>
                    <a:pt x="0" y="0"/>
                  </a:moveTo>
                  <a:lnTo>
                    <a:pt x="495" y="412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Freeform 40"/>
            <p:cNvSpPr/>
            <p:nvPr/>
          </p:nvSpPr>
          <p:spPr bwMode="auto">
            <a:xfrm>
              <a:off x="5202230" y="2967025"/>
              <a:ext cx="787400" cy="735013"/>
            </a:xfrm>
            <a:custGeom>
              <a:avLst/>
              <a:gdLst/>
              <a:ahLst/>
              <a:cxnLst>
                <a:cxn ang="0">
                  <a:pos x="0" y="428"/>
                </a:cxn>
                <a:cxn ang="0">
                  <a:pos x="480" y="0"/>
                </a:cxn>
              </a:cxnLst>
              <a:rect l="0" t="0" r="r" b="b"/>
              <a:pathLst>
                <a:path w="480" h="428">
                  <a:moveTo>
                    <a:pt x="0" y="428"/>
                  </a:moveTo>
                  <a:lnTo>
                    <a:pt x="480" y="0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Freeform 41"/>
            <p:cNvSpPr/>
            <p:nvPr/>
          </p:nvSpPr>
          <p:spPr bwMode="auto">
            <a:xfrm>
              <a:off x="5202230" y="1936738"/>
              <a:ext cx="847725" cy="6699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7" y="390"/>
                </a:cxn>
              </a:cxnLst>
              <a:rect l="0" t="0" r="r" b="b"/>
              <a:pathLst>
                <a:path w="517" h="390">
                  <a:moveTo>
                    <a:pt x="0" y="0"/>
                  </a:moveTo>
                  <a:lnTo>
                    <a:pt x="517" y="390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Freeform 42"/>
            <p:cNvSpPr/>
            <p:nvPr/>
          </p:nvSpPr>
          <p:spPr bwMode="auto">
            <a:xfrm>
              <a:off x="3835393" y="1987538"/>
              <a:ext cx="923925" cy="747713"/>
            </a:xfrm>
            <a:custGeom>
              <a:avLst/>
              <a:gdLst/>
              <a:ahLst/>
              <a:cxnLst>
                <a:cxn ang="0">
                  <a:pos x="562" y="0"/>
                </a:cxn>
                <a:cxn ang="0">
                  <a:pos x="0" y="435"/>
                </a:cxn>
              </a:cxnLst>
              <a:rect l="0" t="0" r="r" b="b"/>
              <a:pathLst>
                <a:path w="562" h="435">
                  <a:moveTo>
                    <a:pt x="562" y="0"/>
                  </a:moveTo>
                  <a:lnTo>
                    <a:pt x="0" y="435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Line 43"/>
            <p:cNvSpPr>
              <a:spLocks noChangeShapeType="1"/>
            </p:cNvSpPr>
            <p:nvPr/>
          </p:nvSpPr>
          <p:spPr bwMode="auto">
            <a:xfrm>
              <a:off x="4950586" y="2171688"/>
              <a:ext cx="0" cy="161448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Oval 44"/>
            <p:cNvSpPr>
              <a:spLocks noChangeArrowheads="1"/>
            </p:cNvSpPr>
            <p:nvPr/>
          </p:nvSpPr>
          <p:spPr bwMode="auto">
            <a:xfrm>
              <a:off x="4681529" y="1643050"/>
              <a:ext cx="527996" cy="54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Oval 45"/>
            <p:cNvSpPr>
              <a:spLocks noChangeArrowheads="1"/>
            </p:cNvSpPr>
            <p:nvPr/>
          </p:nvSpPr>
          <p:spPr bwMode="auto">
            <a:xfrm>
              <a:off x="4681529" y="2546338"/>
              <a:ext cx="527996" cy="54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Oval 46"/>
            <p:cNvSpPr>
              <a:spLocks noChangeArrowheads="1"/>
            </p:cNvSpPr>
            <p:nvPr/>
          </p:nvSpPr>
          <p:spPr bwMode="auto">
            <a:xfrm>
              <a:off x="5862629" y="2546338"/>
              <a:ext cx="527996" cy="54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Oval 47"/>
            <p:cNvSpPr>
              <a:spLocks noChangeArrowheads="1"/>
            </p:cNvSpPr>
            <p:nvPr/>
          </p:nvSpPr>
          <p:spPr bwMode="auto">
            <a:xfrm>
              <a:off x="3500430" y="2546338"/>
              <a:ext cx="527996" cy="54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Oval 48"/>
            <p:cNvSpPr>
              <a:spLocks noChangeArrowheads="1"/>
            </p:cNvSpPr>
            <p:nvPr/>
          </p:nvSpPr>
          <p:spPr bwMode="auto">
            <a:xfrm>
              <a:off x="4681529" y="3540113"/>
              <a:ext cx="527996" cy="54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5" name="TextBox 33"/>
          <p:cNvSpPr txBox="1"/>
          <p:nvPr/>
        </p:nvSpPr>
        <p:spPr>
          <a:xfrm>
            <a:off x="7167570" y="1142984"/>
            <a:ext cx="9286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1)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rot="10800000" flipV="1">
            <a:off x="6524628" y="1396528"/>
            <a:ext cx="642942" cy="2131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238348" y="3548072"/>
            <a:ext cx="7858180" cy="2806262"/>
            <a:chOff x="928662" y="3548072"/>
            <a:chExt cx="7858180" cy="2806262"/>
          </a:xfrm>
        </p:grpSpPr>
        <p:sp>
          <p:nvSpPr>
            <p:cNvPr id="38" name="Text Box 1026"/>
            <p:cNvSpPr txBox="1">
              <a:spLocks noChangeArrowheads="1"/>
            </p:cNvSpPr>
            <p:nvPr/>
          </p:nvSpPr>
          <p:spPr bwMode="auto">
            <a:xfrm>
              <a:off x="928662" y="3548072"/>
              <a:ext cx="7858180" cy="89154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如果表示边的顶点对是有序的，则称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为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有向图。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用尖括号序偶表示有向边。</a:t>
              </a:r>
              <a:endPara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39" name="组合 38"/>
            <p:cNvGrpSpPr>
              <a:grpSpLocks noChangeAspect="1"/>
            </p:cNvGrpSpPr>
            <p:nvPr/>
          </p:nvGrpSpPr>
          <p:grpSpPr>
            <a:xfrm>
              <a:off x="3643306" y="4357694"/>
              <a:ext cx="2238771" cy="1996640"/>
              <a:chOff x="3573455" y="4711688"/>
              <a:chExt cx="2798464" cy="2495800"/>
            </a:xfrm>
          </p:grpSpPr>
          <p:sp>
            <p:nvSpPr>
              <p:cNvPr id="42" name="Line 50"/>
              <p:cNvSpPr>
                <a:spLocks noChangeShapeType="1"/>
              </p:cNvSpPr>
              <p:nvPr/>
            </p:nvSpPr>
            <p:spPr bwMode="auto">
              <a:xfrm>
                <a:off x="4952635" y="5016488"/>
                <a:ext cx="15875" cy="615950"/>
              </a:xfrm>
              <a:prstGeom prst="line">
                <a:avLst/>
              </a:pr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3" name="Line 51"/>
              <p:cNvSpPr>
                <a:spLocks noChangeShapeType="1"/>
              </p:cNvSpPr>
              <p:nvPr/>
            </p:nvSpPr>
            <p:spPr bwMode="auto">
              <a:xfrm flipV="1">
                <a:off x="4976449" y="6172188"/>
                <a:ext cx="0" cy="552450"/>
              </a:xfrm>
              <a:prstGeom prst="line">
                <a:avLst/>
              </a:pr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4" name="Line 52"/>
              <p:cNvSpPr>
                <a:spLocks noChangeShapeType="1"/>
              </p:cNvSpPr>
              <p:nvPr/>
            </p:nvSpPr>
            <p:spPr bwMode="auto">
              <a:xfrm flipH="1">
                <a:off x="5226915" y="5922131"/>
                <a:ext cx="675000" cy="0"/>
              </a:xfrm>
              <a:prstGeom prst="line">
                <a:avLst/>
              </a:pr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5" name="Line 53"/>
              <p:cNvSpPr>
                <a:spLocks noChangeShapeType="1"/>
              </p:cNvSpPr>
              <p:nvPr/>
            </p:nvSpPr>
            <p:spPr bwMode="auto">
              <a:xfrm>
                <a:off x="4050578" y="5909841"/>
                <a:ext cx="675000" cy="0"/>
              </a:xfrm>
              <a:prstGeom prst="line">
                <a:avLst/>
              </a:pr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6" name="Freeform 54"/>
              <p:cNvSpPr/>
              <p:nvPr/>
            </p:nvSpPr>
            <p:spPr bwMode="auto">
              <a:xfrm>
                <a:off x="4000493" y="6149963"/>
                <a:ext cx="733830" cy="7048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20" y="367"/>
                  </a:cxn>
                </a:cxnLst>
                <a:rect l="0" t="0" r="r" b="b"/>
                <a:pathLst>
                  <a:path w="420" h="367">
                    <a:moveTo>
                      <a:pt x="0" y="0"/>
                    </a:moveTo>
                    <a:lnTo>
                      <a:pt x="420" y="367"/>
                    </a:lnTo>
                  </a:path>
                </a:pathLst>
              </a:cu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7" name="Freeform 55"/>
              <p:cNvSpPr/>
              <p:nvPr/>
            </p:nvSpPr>
            <p:spPr bwMode="auto">
              <a:xfrm>
                <a:off x="5240330" y="6148375"/>
                <a:ext cx="711200" cy="688975"/>
              </a:xfrm>
              <a:custGeom>
                <a:avLst/>
                <a:gdLst/>
                <a:ahLst/>
                <a:cxnLst>
                  <a:cxn ang="0">
                    <a:pos x="0" y="434"/>
                  </a:cxn>
                  <a:cxn ang="0">
                    <a:pos x="448" y="0"/>
                  </a:cxn>
                </a:cxnLst>
                <a:rect l="0" t="0" r="r" b="b"/>
                <a:pathLst>
                  <a:path w="448" h="434">
                    <a:moveTo>
                      <a:pt x="0" y="434"/>
                    </a:moveTo>
                    <a:lnTo>
                      <a:pt x="448" y="0"/>
                    </a:lnTo>
                  </a:path>
                </a:pathLst>
              </a:cu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8" name="Freeform 56"/>
              <p:cNvSpPr/>
              <p:nvPr/>
            </p:nvSpPr>
            <p:spPr bwMode="auto">
              <a:xfrm>
                <a:off x="5217680" y="5081168"/>
                <a:ext cx="845333" cy="603248"/>
              </a:xfrm>
              <a:custGeom>
                <a:avLst/>
                <a:gdLst/>
                <a:ahLst/>
                <a:cxnLst>
                  <a:cxn ang="0">
                    <a:pos x="467" y="383"/>
                  </a:cxn>
                  <a:cxn ang="0">
                    <a:pos x="0" y="0"/>
                  </a:cxn>
                </a:cxnLst>
                <a:rect l="0" t="0" r="r" b="b"/>
                <a:pathLst>
                  <a:path w="467" h="383">
                    <a:moveTo>
                      <a:pt x="467" y="383"/>
                    </a:moveTo>
                    <a:lnTo>
                      <a:pt x="0" y="0"/>
                    </a:lnTo>
                  </a:path>
                </a:pathLst>
              </a:custGeom>
              <a:ln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9" name="Freeform 57"/>
              <p:cNvSpPr/>
              <p:nvPr/>
            </p:nvSpPr>
            <p:spPr bwMode="auto">
              <a:xfrm>
                <a:off x="3993018" y="5068878"/>
                <a:ext cx="741305" cy="641705"/>
              </a:xfrm>
              <a:custGeom>
                <a:avLst/>
                <a:gdLst/>
                <a:ahLst/>
                <a:cxnLst>
                  <a:cxn ang="0">
                    <a:pos x="456" y="0"/>
                  </a:cxn>
                  <a:cxn ang="0">
                    <a:pos x="0" y="377"/>
                  </a:cxn>
                </a:cxnLst>
                <a:rect l="0" t="0" r="r" b="b"/>
                <a:pathLst>
                  <a:path w="456" h="377">
                    <a:moveTo>
                      <a:pt x="456" y="0"/>
                    </a:moveTo>
                    <a:lnTo>
                      <a:pt x="0" y="377"/>
                    </a:lnTo>
                  </a:path>
                </a:pathLst>
              </a:custGeom>
              <a:ln>
                <a:headEnd type="none" w="sm" len="med"/>
                <a:tailEnd type="arrow" w="sm" len="sm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tIns="108000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0" name="Oval 58"/>
              <p:cNvSpPr>
                <a:spLocks noChangeArrowheads="1"/>
              </p:cNvSpPr>
              <p:nvPr/>
            </p:nvSpPr>
            <p:spPr bwMode="auto">
              <a:xfrm>
                <a:off x="4725980" y="4711688"/>
                <a:ext cx="495000" cy="540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1" name="Oval 59"/>
              <p:cNvSpPr>
                <a:spLocks noChangeArrowheads="1"/>
              </p:cNvSpPr>
              <p:nvPr/>
            </p:nvSpPr>
            <p:spPr bwMode="auto">
              <a:xfrm>
                <a:off x="4725980" y="5640376"/>
                <a:ext cx="495000" cy="540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2" name="Oval 60"/>
              <p:cNvSpPr>
                <a:spLocks noChangeArrowheads="1"/>
              </p:cNvSpPr>
              <p:nvPr/>
            </p:nvSpPr>
            <p:spPr bwMode="auto">
              <a:xfrm>
                <a:off x="5876919" y="5640376"/>
                <a:ext cx="495000" cy="540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3" name="Oval 61"/>
              <p:cNvSpPr>
                <a:spLocks noChangeArrowheads="1"/>
              </p:cNvSpPr>
              <p:nvPr/>
            </p:nvSpPr>
            <p:spPr bwMode="auto">
              <a:xfrm>
                <a:off x="3573455" y="5640376"/>
                <a:ext cx="495000" cy="540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4" name="Oval 62"/>
              <p:cNvSpPr>
                <a:spLocks noChangeArrowheads="1"/>
              </p:cNvSpPr>
              <p:nvPr/>
            </p:nvSpPr>
            <p:spPr bwMode="auto">
              <a:xfrm>
                <a:off x="4725980" y="6667488"/>
                <a:ext cx="495000" cy="540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108000" rIns="0" bIns="0"/>
              <a:lstStyle/>
              <a:p>
                <a:pPr>
                  <a:lnSpc>
                    <a:spcPct val="72000"/>
                  </a:lnSpc>
                </a:pPr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40" name="TextBox 36"/>
            <p:cNvSpPr txBox="1"/>
            <p:nvPr/>
          </p:nvSpPr>
          <p:spPr>
            <a:xfrm>
              <a:off x="6072198" y="4391031"/>
              <a:ext cx="107157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&lt;0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1&gt;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1" name="直接箭头连接符 40"/>
            <p:cNvCxnSpPr/>
            <p:nvPr/>
          </p:nvCxnSpPr>
          <p:spPr>
            <a:xfrm rot="10800000" flipV="1">
              <a:off x="5429256" y="4644575"/>
              <a:ext cx="642942" cy="2131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77" y="3606368"/>
            <a:ext cx="3439360" cy="343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/>
          <p:cNvSpPr txBox="1"/>
          <p:nvPr/>
        </p:nvSpPr>
        <p:spPr>
          <a:xfrm>
            <a:off x="2166910" y="785794"/>
            <a:ext cx="6786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数据结构中讨论的图都是简单图，不包含如下多重图等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199538" y="1925430"/>
            <a:ext cx="3110644" cy="1717884"/>
            <a:chOff x="500034" y="1925430"/>
            <a:chExt cx="3110644" cy="1717884"/>
          </a:xfrm>
        </p:grpSpPr>
        <p:sp>
          <p:nvSpPr>
            <p:cNvPr id="25" name="任意多边形 9"/>
            <p:cNvSpPr/>
            <p:nvPr/>
          </p:nvSpPr>
          <p:spPr>
            <a:xfrm>
              <a:off x="856169" y="2282936"/>
              <a:ext cx="570271" cy="550607"/>
            </a:xfrm>
            <a:custGeom>
              <a:avLst/>
              <a:gdLst>
                <a:gd name="connsiteX0" fmla="*/ 570271 w 570271"/>
                <a:gd name="connsiteY0" fmla="*/ 0 h 550607"/>
                <a:gd name="connsiteX1" fmla="*/ 452284 w 570271"/>
                <a:gd name="connsiteY1" fmla="*/ 353962 h 550607"/>
                <a:gd name="connsiteX2" fmla="*/ 157316 w 570271"/>
                <a:gd name="connsiteY2" fmla="*/ 521110 h 550607"/>
                <a:gd name="connsiteX3" fmla="*/ 0 w 570271"/>
                <a:gd name="connsiteY3" fmla="*/ 530942 h 55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271" h="550607">
                  <a:moveTo>
                    <a:pt x="570271" y="0"/>
                  </a:moveTo>
                  <a:cubicBezTo>
                    <a:pt x="545690" y="133555"/>
                    <a:pt x="521110" y="267110"/>
                    <a:pt x="452284" y="353962"/>
                  </a:cubicBezTo>
                  <a:cubicBezTo>
                    <a:pt x="383458" y="440814"/>
                    <a:pt x="232697" y="491613"/>
                    <a:pt x="157316" y="521110"/>
                  </a:cubicBezTo>
                  <a:cubicBezTo>
                    <a:pt x="81935" y="550607"/>
                    <a:pt x="40967" y="540774"/>
                    <a:pt x="0" y="530942"/>
                  </a:cubicBezTo>
                </a:path>
              </a:pathLst>
            </a:cu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Oval 61"/>
            <p:cNvSpPr>
              <a:spLocks noChangeArrowheads="1"/>
            </p:cNvSpPr>
            <p:nvPr/>
          </p:nvSpPr>
          <p:spPr bwMode="auto">
            <a:xfrm>
              <a:off x="500034" y="2636438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Oval 61"/>
            <p:cNvSpPr>
              <a:spLocks noChangeArrowheads="1"/>
            </p:cNvSpPr>
            <p:nvPr/>
          </p:nvSpPr>
          <p:spPr bwMode="auto">
            <a:xfrm>
              <a:off x="1389918" y="1925430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Oval 61"/>
            <p:cNvSpPr>
              <a:spLocks noChangeArrowheads="1"/>
            </p:cNvSpPr>
            <p:nvPr/>
          </p:nvSpPr>
          <p:spPr bwMode="auto">
            <a:xfrm>
              <a:off x="1428728" y="3211314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任意多边形 6"/>
            <p:cNvSpPr/>
            <p:nvPr/>
          </p:nvSpPr>
          <p:spPr>
            <a:xfrm>
              <a:off x="698853" y="2086291"/>
              <a:ext cx="707923" cy="540774"/>
            </a:xfrm>
            <a:custGeom>
              <a:avLst/>
              <a:gdLst>
                <a:gd name="connsiteX0" fmla="*/ 0 w 707923"/>
                <a:gd name="connsiteY0" fmla="*/ 540774 h 540774"/>
                <a:gd name="connsiteX1" fmla="*/ 176981 w 707923"/>
                <a:gd name="connsiteY1" fmla="*/ 255639 h 540774"/>
                <a:gd name="connsiteX2" fmla="*/ 432619 w 707923"/>
                <a:gd name="connsiteY2" fmla="*/ 88490 h 540774"/>
                <a:gd name="connsiteX3" fmla="*/ 707923 w 707923"/>
                <a:gd name="connsiteY3" fmla="*/ 0 h 54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923" h="540774">
                  <a:moveTo>
                    <a:pt x="0" y="540774"/>
                  </a:moveTo>
                  <a:cubicBezTo>
                    <a:pt x="52439" y="435897"/>
                    <a:pt x="104878" y="331020"/>
                    <a:pt x="176981" y="255639"/>
                  </a:cubicBezTo>
                  <a:cubicBezTo>
                    <a:pt x="249084" y="180258"/>
                    <a:pt x="344129" y="131097"/>
                    <a:pt x="432619" y="88490"/>
                  </a:cubicBezTo>
                  <a:cubicBezTo>
                    <a:pt x="521109" y="45884"/>
                    <a:pt x="614516" y="22942"/>
                    <a:pt x="707923" y="0"/>
                  </a:cubicBezTo>
                </a:path>
              </a:pathLst>
            </a:cu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10"/>
            <p:cNvSpPr/>
            <p:nvPr/>
          </p:nvSpPr>
          <p:spPr>
            <a:xfrm>
              <a:off x="1439550" y="2371427"/>
              <a:ext cx="124542" cy="875071"/>
            </a:xfrm>
            <a:custGeom>
              <a:avLst/>
              <a:gdLst>
                <a:gd name="connsiteX0" fmla="*/ 95045 w 124542"/>
                <a:gd name="connsiteY0" fmla="*/ 0 h 875071"/>
                <a:gd name="connsiteX1" fmla="*/ 6555 w 124542"/>
                <a:gd name="connsiteY1" fmla="*/ 324464 h 875071"/>
                <a:gd name="connsiteX2" fmla="*/ 55716 w 124542"/>
                <a:gd name="connsiteY2" fmla="*/ 766916 h 875071"/>
                <a:gd name="connsiteX3" fmla="*/ 124542 w 124542"/>
                <a:gd name="connsiteY3" fmla="*/ 875071 h 8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42" h="875071">
                  <a:moveTo>
                    <a:pt x="95045" y="0"/>
                  </a:moveTo>
                  <a:cubicBezTo>
                    <a:pt x="54077" y="98322"/>
                    <a:pt x="13110" y="196645"/>
                    <a:pt x="6555" y="324464"/>
                  </a:cubicBezTo>
                  <a:cubicBezTo>
                    <a:pt x="0" y="452283"/>
                    <a:pt x="36052" y="675148"/>
                    <a:pt x="55716" y="766916"/>
                  </a:cubicBezTo>
                  <a:cubicBezTo>
                    <a:pt x="75381" y="858684"/>
                    <a:pt x="99961" y="866877"/>
                    <a:pt x="124542" y="875071"/>
                  </a:cubicBezTo>
                </a:path>
              </a:pathLst>
            </a:cu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11"/>
            <p:cNvSpPr/>
            <p:nvPr/>
          </p:nvSpPr>
          <p:spPr>
            <a:xfrm>
              <a:off x="1652582" y="2381259"/>
              <a:ext cx="99961" cy="825910"/>
            </a:xfrm>
            <a:custGeom>
              <a:avLst/>
              <a:gdLst>
                <a:gd name="connsiteX0" fmla="*/ 0 w 99961"/>
                <a:gd name="connsiteY0" fmla="*/ 0 h 825910"/>
                <a:gd name="connsiteX1" fmla="*/ 78658 w 99961"/>
                <a:gd name="connsiteY1" fmla="*/ 235974 h 825910"/>
                <a:gd name="connsiteX2" fmla="*/ 88490 w 99961"/>
                <a:gd name="connsiteY2" fmla="*/ 550606 h 825910"/>
                <a:gd name="connsiteX3" fmla="*/ 9832 w 99961"/>
                <a:gd name="connsiteY3" fmla="*/ 825910 h 8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61" h="825910">
                  <a:moveTo>
                    <a:pt x="0" y="0"/>
                  </a:moveTo>
                  <a:cubicBezTo>
                    <a:pt x="31955" y="72103"/>
                    <a:pt x="63910" y="144206"/>
                    <a:pt x="78658" y="235974"/>
                  </a:cubicBezTo>
                  <a:cubicBezTo>
                    <a:pt x="93406" y="327742"/>
                    <a:pt x="99961" y="452283"/>
                    <a:pt x="88490" y="550606"/>
                  </a:cubicBezTo>
                  <a:cubicBezTo>
                    <a:pt x="77019" y="648929"/>
                    <a:pt x="43425" y="737419"/>
                    <a:pt x="9832" y="825910"/>
                  </a:cubicBezTo>
                </a:path>
              </a:pathLst>
            </a:cu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26" idx="5"/>
              <a:endCxn id="28" idx="2"/>
            </p:cNvCxnSpPr>
            <p:nvPr/>
          </p:nvCxnSpPr>
          <p:spPr>
            <a:xfrm rot="16200000" flipH="1">
              <a:off x="922314" y="2920899"/>
              <a:ext cx="422141" cy="590687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Oval 61"/>
            <p:cNvSpPr>
              <a:spLocks noChangeArrowheads="1"/>
            </p:cNvSpPr>
            <p:nvPr/>
          </p:nvSpPr>
          <p:spPr bwMode="auto">
            <a:xfrm>
              <a:off x="2285984" y="2636438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Oval 61"/>
            <p:cNvSpPr>
              <a:spLocks noChangeArrowheads="1"/>
            </p:cNvSpPr>
            <p:nvPr/>
          </p:nvSpPr>
          <p:spPr bwMode="auto">
            <a:xfrm>
              <a:off x="3175868" y="1925430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Oval 61"/>
            <p:cNvSpPr>
              <a:spLocks noChangeArrowheads="1"/>
            </p:cNvSpPr>
            <p:nvPr/>
          </p:nvSpPr>
          <p:spPr bwMode="auto">
            <a:xfrm>
              <a:off x="3214678" y="3211314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任意多边形 17"/>
            <p:cNvSpPr/>
            <p:nvPr/>
          </p:nvSpPr>
          <p:spPr>
            <a:xfrm>
              <a:off x="2484803" y="2086291"/>
              <a:ext cx="707923" cy="540774"/>
            </a:xfrm>
            <a:custGeom>
              <a:avLst/>
              <a:gdLst>
                <a:gd name="connsiteX0" fmla="*/ 0 w 707923"/>
                <a:gd name="connsiteY0" fmla="*/ 540774 h 540774"/>
                <a:gd name="connsiteX1" fmla="*/ 176981 w 707923"/>
                <a:gd name="connsiteY1" fmla="*/ 255639 h 540774"/>
                <a:gd name="connsiteX2" fmla="*/ 432619 w 707923"/>
                <a:gd name="connsiteY2" fmla="*/ 88490 h 540774"/>
                <a:gd name="connsiteX3" fmla="*/ 707923 w 707923"/>
                <a:gd name="connsiteY3" fmla="*/ 0 h 54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923" h="540774">
                  <a:moveTo>
                    <a:pt x="0" y="540774"/>
                  </a:moveTo>
                  <a:cubicBezTo>
                    <a:pt x="52439" y="435897"/>
                    <a:pt x="104878" y="331020"/>
                    <a:pt x="176981" y="255639"/>
                  </a:cubicBezTo>
                  <a:cubicBezTo>
                    <a:pt x="249084" y="180258"/>
                    <a:pt x="344129" y="131097"/>
                    <a:pt x="432619" y="88490"/>
                  </a:cubicBezTo>
                  <a:cubicBezTo>
                    <a:pt x="521109" y="45884"/>
                    <a:pt x="614516" y="22942"/>
                    <a:pt x="707923" y="0"/>
                  </a:cubicBezTo>
                </a:path>
              </a:pathLst>
            </a:custGeom>
            <a:ln>
              <a:headEnd type="arrow"/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18"/>
            <p:cNvSpPr/>
            <p:nvPr/>
          </p:nvSpPr>
          <p:spPr>
            <a:xfrm>
              <a:off x="2642119" y="2223944"/>
              <a:ext cx="570271" cy="550607"/>
            </a:xfrm>
            <a:custGeom>
              <a:avLst/>
              <a:gdLst>
                <a:gd name="connsiteX0" fmla="*/ 570271 w 570271"/>
                <a:gd name="connsiteY0" fmla="*/ 0 h 550607"/>
                <a:gd name="connsiteX1" fmla="*/ 452284 w 570271"/>
                <a:gd name="connsiteY1" fmla="*/ 353962 h 550607"/>
                <a:gd name="connsiteX2" fmla="*/ 157316 w 570271"/>
                <a:gd name="connsiteY2" fmla="*/ 521110 h 550607"/>
                <a:gd name="connsiteX3" fmla="*/ 0 w 570271"/>
                <a:gd name="connsiteY3" fmla="*/ 530942 h 55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271" h="550607">
                  <a:moveTo>
                    <a:pt x="570271" y="0"/>
                  </a:moveTo>
                  <a:cubicBezTo>
                    <a:pt x="545690" y="133555"/>
                    <a:pt x="521110" y="267110"/>
                    <a:pt x="452284" y="353962"/>
                  </a:cubicBezTo>
                  <a:cubicBezTo>
                    <a:pt x="383458" y="440814"/>
                    <a:pt x="232697" y="491613"/>
                    <a:pt x="157316" y="521110"/>
                  </a:cubicBezTo>
                  <a:cubicBezTo>
                    <a:pt x="81935" y="550607"/>
                    <a:pt x="40967" y="540774"/>
                    <a:pt x="0" y="530942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20"/>
            <p:cNvSpPr/>
            <p:nvPr/>
          </p:nvSpPr>
          <p:spPr>
            <a:xfrm>
              <a:off x="3438532" y="2381259"/>
              <a:ext cx="99961" cy="825910"/>
            </a:xfrm>
            <a:custGeom>
              <a:avLst/>
              <a:gdLst>
                <a:gd name="connsiteX0" fmla="*/ 0 w 99961"/>
                <a:gd name="connsiteY0" fmla="*/ 0 h 825910"/>
                <a:gd name="connsiteX1" fmla="*/ 78658 w 99961"/>
                <a:gd name="connsiteY1" fmla="*/ 235974 h 825910"/>
                <a:gd name="connsiteX2" fmla="*/ 88490 w 99961"/>
                <a:gd name="connsiteY2" fmla="*/ 550606 h 825910"/>
                <a:gd name="connsiteX3" fmla="*/ 9832 w 99961"/>
                <a:gd name="connsiteY3" fmla="*/ 825910 h 8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61" h="825910">
                  <a:moveTo>
                    <a:pt x="0" y="0"/>
                  </a:moveTo>
                  <a:cubicBezTo>
                    <a:pt x="31955" y="72103"/>
                    <a:pt x="63910" y="144206"/>
                    <a:pt x="78658" y="235974"/>
                  </a:cubicBezTo>
                  <a:cubicBezTo>
                    <a:pt x="93406" y="327742"/>
                    <a:pt x="99961" y="452283"/>
                    <a:pt x="88490" y="550606"/>
                  </a:cubicBezTo>
                  <a:cubicBezTo>
                    <a:pt x="77019" y="648929"/>
                    <a:pt x="43425" y="737419"/>
                    <a:pt x="9832" y="825910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>
              <a:stCxn id="33" idx="5"/>
              <a:endCxn id="35" idx="2"/>
            </p:cNvCxnSpPr>
            <p:nvPr/>
          </p:nvCxnSpPr>
          <p:spPr>
            <a:xfrm rot="16200000" flipH="1">
              <a:off x="2708264" y="2920899"/>
              <a:ext cx="422141" cy="590687"/>
            </a:xfrm>
            <a:prstGeom prst="line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0" name="任意多边形 22"/>
            <p:cNvSpPr/>
            <p:nvPr/>
          </p:nvSpPr>
          <p:spPr>
            <a:xfrm>
              <a:off x="3231666" y="2341930"/>
              <a:ext cx="103238" cy="904568"/>
            </a:xfrm>
            <a:custGeom>
              <a:avLst/>
              <a:gdLst>
                <a:gd name="connsiteX0" fmla="*/ 73742 w 103238"/>
                <a:gd name="connsiteY0" fmla="*/ 0 h 904568"/>
                <a:gd name="connsiteX1" fmla="*/ 14748 w 103238"/>
                <a:gd name="connsiteY1" fmla="*/ 344129 h 904568"/>
                <a:gd name="connsiteX2" fmla="*/ 14748 w 103238"/>
                <a:gd name="connsiteY2" fmla="*/ 609600 h 904568"/>
                <a:gd name="connsiteX3" fmla="*/ 103238 w 103238"/>
                <a:gd name="connsiteY3" fmla="*/ 904568 h 9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238" h="904568">
                  <a:moveTo>
                    <a:pt x="73742" y="0"/>
                  </a:moveTo>
                  <a:cubicBezTo>
                    <a:pt x="49161" y="121264"/>
                    <a:pt x="24580" y="242529"/>
                    <a:pt x="14748" y="344129"/>
                  </a:cubicBezTo>
                  <a:cubicBezTo>
                    <a:pt x="4916" y="445729"/>
                    <a:pt x="0" y="516194"/>
                    <a:pt x="14748" y="609600"/>
                  </a:cubicBezTo>
                  <a:cubicBezTo>
                    <a:pt x="29496" y="703007"/>
                    <a:pt x="66367" y="803787"/>
                    <a:pt x="103238" y="904568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024694" y="1425364"/>
            <a:ext cx="1967636" cy="1717884"/>
            <a:chOff x="5500694" y="1425364"/>
            <a:chExt cx="1967636" cy="1717884"/>
          </a:xfrm>
        </p:grpSpPr>
        <p:sp>
          <p:nvSpPr>
            <p:cNvPr id="42" name="Oval 61"/>
            <p:cNvSpPr>
              <a:spLocks noChangeArrowheads="1"/>
            </p:cNvSpPr>
            <p:nvPr/>
          </p:nvSpPr>
          <p:spPr bwMode="auto">
            <a:xfrm>
              <a:off x="5500694" y="2136372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Oval 61"/>
            <p:cNvSpPr>
              <a:spLocks noChangeArrowheads="1"/>
            </p:cNvSpPr>
            <p:nvPr/>
          </p:nvSpPr>
          <p:spPr bwMode="auto">
            <a:xfrm>
              <a:off x="6286512" y="1425364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Oval 61"/>
            <p:cNvSpPr>
              <a:spLocks noChangeArrowheads="1"/>
            </p:cNvSpPr>
            <p:nvPr/>
          </p:nvSpPr>
          <p:spPr bwMode="auto">
            <a:xfrm>
              <a:off x="6286512" y="2711248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Oval 61"/>
            <p:cNvSpPr>
              <a:spLocks noChangeArrowheads="1"/>
            </p:cNvSpPr>
            <p:nvPr/>
          </p:nvSpPr>
          <p:spPr bwMode="auto">
            <a:xfrm>
              <a:off x="7072330" y="2068306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6" name="直接连接符 45"/>
            <p:cNvCxnSpPr>
              <a:stCxn id="42" idx="7"/>
              <a:endCxn id="43" idx="2"/>
            </p:cNvCxnSpPr>
            <p:nvPr/>
          </p:nvCxnSpPr>
          <p:spPr>
            <a:xfrm rot="5400000" flipH="1" flipV="1">
              <a:off x="5783470" y="1696596"/>
              <a:ext cx="558273" cy="447811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42" idx="5"/>
              <a:endCxn id="44" idx="2"/>
            </p:cNvCxnSpPr>
            <p:nvPr/>
          </p:nvCxnSpPr>
          <p:spPr>
            <a:xfrm rot="16200000" flipH="1">
              <a:off x="5851536" y="2492271"/>
              <a:ext cx="422141" cy="4478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43" idx="4"/>
              <a:endCxn id="44" idx="0"/>
            </p:cNvCxnSpPr>
            <p:nvPr/>
          </p:nvCxnSpPr>
          <p:spPr>
            <a:xfrm rot="5400000">
              <a:off x="6057570" y="2284306"/>
              <a:ext cx="853884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45" idx="3"/>
              <a:endCxn id="44" idx="6"/>
            </p:cNvCxnSpPr>
            <p:nvPr/>
          </p:nvCxnSpPr>
          <p:spPr>
            <a:xfrm rot="5400000">
              <a:off x="6661315" y="2458239"/>
              <a:ext cx="490207" cy="4478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43" idx="6"/>
              <a:endCxn id="45" idx="1"/>
            </p:cNvCxnSpPr>
            <p:nvPr/>
          </p:nvCxnSpPr>
          <p:spPr>
            <a:xfrm>
              <a:off x="6682512" y="1641364"/>
              <a:ext cx="447811" cy="490207"/>
            </a:xfrm>
            <a:prstGeom prst="line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1" name="下箭头 48"/>
          <p:cNvSpPr/>
          <p:nvPr/>
        </p:nvSpPr>
        <p:spPr bwMode="auto">
          <a:xfrm>
            <a:off x="7953388" y="3429000"/>
            <a:ext cx="214314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>
              <a:lnSpc>
                <a:spcPct val="72000"/>
              </a:lnSpc>
            </a:pPr>
            <a:endParaRPr lang="zh-CN" altLang="en-US" sz="1800">
              <a:solidFill>
                <a:srgbClr val="0000CC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128760" y="4071942"/>
            <a:ext cx="1967636" cy="1717884"/>
            <a:chOff x="5500694" y="4071942"/>
            <a:chExt cx="1967636" cy="1717884"/>
          </a:xfrm>
        </p:grpSpPr>
        <p:sp>
          <p:nvSpPr>
            <p:cNvPr id="53" name="Oval 61"/>
            <p:cNvSpPr>
              <a:spLocks noChangeArrowheads="1"/>
            </p:cNvSpPr>
            <p:nvPr/>
          </p:nvSpPr>
          <p:spPr bwMode="auto">
            <a:xfrm>
              <a:off x="5500694" y="4782950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Oval 61"/>
            <p:cNvSpPr>
              <a:spLocks noChangeArrowheads="1"/>
            </p:cNvSpPr>
            <p:nvPr/>
          </p:nvSpPr>
          <p:spPr bwMode="auto">
            <a:xfrm>
              <a:off x="6286512" y="4071942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Oval 61"/>
            <p:cNvSpPr>
              <a:spLocks noChangeArrowheads="1"/>
            </p:cNvSpPr>
            <p:nvPr/>
          </p:nvSpPr>
          <p:spPr bwMode="auto">
            <a:xfrm>
              <a:off x="6286512" y="5357826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Oval 61"/>
            <p:cNvSpPr>
              <a:spLocks noChangeArrowheads="1"/>
            </p:cNvSpPr>
            <p:nvPr/>
          </p:nvSpPr>
          <p:spPr bwMode="auto">
            <a:xfrm>
              <a:off x="7072330" y="4714884"/>
              <a:ext cx="396000" cy="4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7" name="直接箭头连接符 56"/>
            <p:cNvCxnSpPr>
              <a:stCxn id="53" idx="5"/>
              <a:endCxn id="55" idx="2"/>
            </p:cNvCxnSpPr>
            <p:nvPr/>
          </p:nvCxnSpPr>
          <p:spPr>
            <a:xfrm rot="16200000" flipH="1">
              <a:off x="5851536" y="5138849"/>
              <a:ext cx="422141" cy="4478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56" idx="3"/>
              <a:endCxn id="55" idx="6"/>
            </p:cNvCxnSpPr>
            <p:nvPr/>
          </p:nvCxnSpPr>
          <p:spPr>
            <a:xfrm rot="5400000">
              <a:off x="6661315" y="5104817"/>
              <a:ext cx="490207" cy="4478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>
              <a:stCxn id="54" idx="6"/>
              <a:endCxn id="56" idx="1"/>
            </p:cNvCxnSpPr>
            <p:nvPr/>
          </p:nvCxnSpPr>
          <p:spPr>
            <a:xfrm>
              <a:off x="6682512" y="4287942"/>
              <a:ext cx="447811" cy="490207"/>
            </a:xfrm>
            <a:prstGeom prst="line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任意多边形 49"/>
            <p:cNvSpPr/>
            <p:nvPr/>
          </p:nvSpPr>
          <p:spPr>
            <a:xfrm>
              <a:off x="5751871" y="4316361"/>
              <a:ext cx="530942" cy="481781"/>
            </a:xfrm>
            <a:custGeom>
              <a:avLst/>
              <a:gdLst>
                <a:gd name="connsiteX0" fmla="*/ 530942 w 530942"/>
                <a:gd name="connsiteY0" fmla="*/ 9833 h 481781"/>
                <a:gd name="connsiteX1" fmla="*/ 285135 w 530942"/>
                <a:gd name="connsiteY1" fmla="*/ 78658 h 481781"/>
                <a:gd name="connsiteX2" fmla="*/ 0 w 530942"/>
                <a:gd name="connsiteY2" fmla="*/ 481781 h 481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942" h="481781">
                  <a:moveTo>
                    <a:pt x="530942" y="9833"/>
                  </a:moveTo>
                  <a:cubicBezTo>
                    <a:pt x="452283" y="4916"/>
                    <a:pt x="373625" y="0"/>
                    <a:pt x="285135" y="78658"/>
                  </a:cubicBezTo>
                  <a:cubicBezTo>
                    <a:pt x="196645" y="157316"/>
                    <a:pt x="98322" y="319548"/>
                    <a:pt x="0" y="481781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50"/>
            <p:cNvSpPr/>
            <p:nvPr/>
          </p:nvSpPr>
          <p:spPr>
            <a:xfrm>
              <a:off x="5879690" y="4454013"/>
              <a:ext cx="481781" cy="422787"/>
            </a:xfrm>
            <a:custGeom>
              <a:avLst/>
              <a:gdLst>
                <a:gd name="connsiteX0" fmla="*/ 0 w 481781"/>
                <a:gd name="connsiteY0" fmla="*/ 422787 h 422787"/>
                <a:gd name="connsiteX1" fmla="*/ 245807 w 481781"/>
                <a:gd name="connsiteY1" fmla="*/ 334297 h 422787"/>
                <a:gd name="connsiteX2" fmla="*/ 481781 w 481781"/>
                <a:gd name="connsiteY2" fmla="*/ 0 h 4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1781" h="422787">
                  <a:moveTo>
                    <a:pt x="0" y="422787"/>
                  </a:moveTo>
                  <a:cubicBezTo>
                    <a:pt x="82755" y="413774"/>
                    <a:pt x="165510" y="404762"/>
                    <a:pt x="245807" y="334297"/>
                  </a:cubicBezTo>
                  <a:cubicBezTo>
                    <a:pt x="326104" y="263833"/>
                    <a:pt x="403942" y="131916"/>
                    <a:pt x="481781" y="0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51"/>
            <p:cNvSpPr/>
            <p:nvPr/>
          </p:nvSpPr>
          <p:spPr>
            <a:xfrm>
              <a:off x="6368026" y="4532671"/>
              <a:ext cx="72103" cy="855406"/>
            </a:xfrm>
            <a:custGeom>
              <a:avLst/>
              <a:gdLst>
                <a:gd name="connsiteX0" fmla="*/ 72103 w 72103"/>
                <a:gd name="connsiteY0" fmla="*/ 0 h 855406"/>
                <a:gd name="connsiteX1" fmla="*/ 3277 w 72103"/>
                <a:gd name="connsiteY1" fmla="*/ 344129 h 855406"/>
                <a:gd name="connsiteX2" fmla="*/ 52439 w 72103"/>
                <a:gd name="connsiteY2" fmla="*/ 855406 h 85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03" h="855406">
                  <a:moveTo>
                    <a:pt x="72103" y="0"/>
                  </a:moveTo>
                  <a:cubicBezTo>
                    <a:pt x="39328" y="100780"/>
                    <a:pt x="6554" y="201561"/>
                    <a:pt x="3277" y="344129"/>
                  </a:cubicBezTo>
                  <a:cubicBezTo>
                    <a:pt x="0" y="486697"/>
                    <a:pt x="26219" y="671051"/>
                    <a:pt x="52439" y="855406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52"/>
            <p:cNvSpPr/>
            <p:nvPr/>
          </p:nvSpPr>
          <p:spPr>
            <a:xfrm>
              <a:off x="6567948" y="4503175"/>
              <a:ext cx="60633" cy="835742"/>
            </a:xfrm>
            <a:custGeom>
              <a:avLst/>
              <a:gdLst>
                <a:gd name="connsiteX0" fmla="*/ 0 w 60633"/>
                <a:gd name="connsiteY0" fmla="*/ 835742 h 835742"/>
                <a:gd name="connsiteX1" fmla="*/ 58994 w 60633"/>
                <a:gd name="connsiteY1" fmla="*/ 432619 h 835742"/>
                <a:gd name="connsiteX2" fmla="*/ 9833 w 60633"/>
                <a:gd name="connsiteY2" fmla="*/ 0 h 83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33" h="835742">
                  <a:moveTo>
                    <a:pt x="0" y="835742"/>
                  </a:moveTo>
                  <a:cubicBezTo>
                    <a:pt x="28677" y="703825"/>
                    <a:pt x="57355" y="571909"/>
                    <a:pt x="58994" y="432619"/>
                  </a:cubicBezTo>
                  <a:cubicBezTo>
                    <a:pt x="60633" y="293329"/>
                    <a:pt x="35233" y="146664"/>
                    <a:pt x="9833" y="0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93" y="3202276"/>
            <a:ext cx="4111190" cy="41111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2232348" y="2996953"/>
            <a:ext cx="7786742" cy="165163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marL="457200" indent="-457200" algn="l">
              <a:lnSpc>
                <a:spcPts val="28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无向图中，若存在一条边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和顶点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端点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，它们互为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just">
              <a:lnSpc>
                <a:spcPts val="28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有向图中，若存在一条边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 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起始端点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（简称为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起点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），顶点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终止端点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（简称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终点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），它们互为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TextBox 31"/>
          <p:cNvSpPr txBox="1"/>
          <p:nvPr/>
        </p:nvSpPr>
        <p:spPr>
          <a:xfrm>
            <a:off x="2360704" y="1750230"/>
            <a:ext cx="22860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、端点和邻接点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3432" y="934637"/>
            <a:ext cx="4176464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398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8.1.2 </a:t>
            </a:r>
            <a:r>
              <a:rPr lang="zh-CN" altLang="en-US" sz="2200" dirty="0">
                <a:solidFill>
                  <a:srgbClr val="F398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图的基本术语</a:t>
            </a:r>
            <a:endParaRPr lang="zh-CN" altLang="en-US" sz="2200" dirty="0">
              <a:solidFill>
                <a:srgbClr val="F398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2092118"/>
            <a:ext cx="4941168" cy="4941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6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34"/>
          <p:cNvSpPr txBox="1">
            <a:spLocks noChangeArrowheads="1"/>
          </p:cNvSpPr>
          <p:nvPr/>
        </p:nvSpPr>
        <p:spPr bwMode="auto">
          <a:xfrm>
            <a:off x="765442" y="925816"/>
            <a:ext cx="4048124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、顶点的度、入度和出度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8" name="组合 62"/>
          <p:cNvGrpSpPr/>
          <p:nvPr/>
        </p:nvGrpSpPr>
        <p:grpSpPr>
          <a:xfrm>
            <a:off x="8400256" y="1604845"/>
            <a:ext cx="2362200" cy="2481580"/>
            <a:chOff x="6353204" y="714356"/>
            <a:chExt cx="2362200" cy="2481580"/>
          </a:xfrm>
        </p:grpSpPr>
        <p:sp>
          <p:nvSpPr>
            <p:cNvPr id="19" name="Line 38"/>
            <p:cNvSpPr>
              <a:spLocks noChangeShapeType="1"/>
            </p:cNvSpPr>
            <p:nvPr/>
          </p:nvSpPr>
          <p:spPr bwMode="auto">
            <a:xfrm>
              <a:off x="6787544" y="1666856"/>
              <a:ext cx="1492250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6682134" y="1805286"/>
              <a:ext cx="648970" cy="5676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5" y="412"/>
                </a:cxn>
              </a:cxnLst>
              <a:rect l="0" t="0" r="r" b="b"/>
              <a:pathLst>
                <a:path w="495" h="412">
                  <a:moveTo>
                    <a:pt x="0" y="0"/>
                  </a:moveTo>
                  <a:lnTo>
                    <a:pt x="495" y="412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Freeform 40"/>
            <p:cNvSpPr/>
            <p:nvPr/>
          </p:nvSpPr>
          <p:spPr bwMode="auto">
            <a:xfrm>
              <a:off x="7714644" y="1773536"/>
              <a:ext cx="629920" cy="588010"/>
            </a:xfrm>
            <a:custGeom>
              <a:avLst/>
              <a:gdLst/>
              <a:ahLst/>
              <a:cxnLst>
                <a:cxn ang="0">
                  <a:pos x="0" y="428"/>
                </a:cxn>
                <a:cxn ang="0">
                  <a:pos x="480" y="0"/>
                </a:cxn>
              </a:cxnLst>
              <a:rect l="0" t="0" r="r" b="b"/>
              <a:pathLst>
                <a:path w="480" h="428">
                  <a:moveTo>
                    <a:pt x="0" y="428"/>
                  </a:moveTo>
                  <a:lnTo>
                    <a:pt x="480" y="0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Freeform 41"/>
            <p:cNvSpPr/>
            <p:nvPr/>
          </p:nvSpPr>
          <p:spPr bwMode="auto">
            <a:xfrm>
              <a:off x="7714644" y="949306"/>
              <a:ext cx="678180" cy="5359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7" y="390"/>
                </a:cxn>
              </a:cxnLst>
              <a:rect l="0" t="0" r="r" b="b"/>
              <a:pathLst>
                <a:path w="517" h="390">
                  <a:moveTo>
                    <a:pt x="0" y="0"/>
                  </a:moveTo>
                  <a:lnTo>
                    <a:pt x="517" y="390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Freeform 42"/>
            <p:cNvSpPr/>
            <p:nvPr/>
          </p:nvSpPr>
          <p:spPr bwMode="auto">
            <a:xfrm>
              <a:off x="6621174" y="989946"/>
              <a:ext cx="739140" cy="598170"/>
            </a:xfrm>
            <a:custGeom>
              <a:avLst/>
              <a:gdLst/>
              <a:ahLst/>
              <a:cxnLst>
                <a:cxn ang="0">
                  <a:pos x="562" y="0"/>
                </a:cxn>
                <a:cxn ang="0">
                  <a:pos x="0" y="435"/>
                </a:cxn>
              </a:cxnLst>
              <a:rect l="0" t="0" r="r" b="b"/>
              <a:pathLst>
                <a:path w="562" h="435">
                  <a:moveTo>
                    <a:pt x="562" y="0"/>
                  </a:moveTo>
                  <a:lnTo>
                    <a:pt x="0" y="435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Line 43"/>
            <p:cNvSpPr>
              <a:spLocks noChangeShapeType="1"/>
            </p:cNvSpPr>
            <p:nvPr/>
          </p:nvSpPr>
          <p:spPr bwMode="auto">
            <a:xfrm>
              <a:off x="7534304" y="1137266"/>
              <a:ext cx="0" cy="129159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Oval 44"/>
            <p:cNvSpPr>
              <a:spLocks noChangeArrowheads="1"/>
            </p:cNvSpPr>
            <p:nvPr/>
          </p:nvSpPr>
          <p:spPr bwMode="auto">
            <a:xfrm>
              <a:off x="7298084" y="714356"/>
              <a:ext cx="472440" cy="42545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Oval 45"/>
            <p:cNvSpPr>
              <a:spLocks noChangeArrowheads="1"/>
            </p:cNvSpPr>
            <p:nvPr/>
          </p:nvSpPr>
          <p:spPr bwMode="auto">
            <a:xfrm>
              <a:off x="7298084" y="1436986"/>
              <a:ext cx="472440" cy="4267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Oval 46"/>
            <p:cNvSpPr>
              <a:spLocks noChangeArrowheads="1"/>
            </p:cNvSpPr>
            <p:nvPr/>
          </p:nvSpPr>
          <p:spPr bwMode="auto">
            <a:xfrm>
              <a:off x="8242964" y="1436986"/>
              <a:ext cx="472440" cy="4267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Oval 47"/>
            <p:cNvSpPr>
              <a:spLocks noChangeArrowheads="1"/>
            </p:cNvSpPr>
            <p:nvPr/>
          </p:nvSpPr>
          <p:spPr bwMode="auto">
            <a:xfrm>
              <a:off x="6353204" y="1436986"/>
              <a:ext cx="472440" cy="4267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Oval 48"/>
            <p:cNvSpPr>
              <a:spLocks noChangeArrowheads="1"/>
            </p:cNvSpPr>
            <p:nvPr/>
          </p:nvSpPr>
          <p:spPr bwMode="auto">
            <a:xfrm>
              <a:off x="7257444" y="2232006"/>
              <a:ext cx="473710" cy="42926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Text Box 49"/>
            <p:cNvSpPr txBox="1">
              <a:spLocks noChangeArrowheads="1"/>
            </p:cNvSpPr>
            <p:nvPr/>
          </p:nvSpPr>
          <p:spPr bwMode="auto">
            <a:xfrm>
              <a:off x="7282844" y="2765406"/>
              <a:ext cx="472440" cy="43053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lIns="0" tIns="0" rIns="0" bIns="0"/>
            <a:lstStyle/>
            <a:p>
              <a:pPr algn="just"/>
              <a:r>
                <a:rPr lang="en-US" altLang="zh-CN" sz="20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(a)</a:t>
              </a:r>
              <a:endPara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组合 63"/>
          <p:cNvGrpSpPr/>
          <p:nvPr/>
        </p:nvGrpSpPr>
        <p:grpSpPr>
          <a:xfrm>
            <a:off x="3840795" y="4319919"/>
            <a:ext cx="2303780" cy="2459990"/>
            <a:chOff x="6411624" y="3169266"/>
            <a:chExt cx="2303780" cy="2459990"/>
          </a:xfrm>
        </p:grpSpPr>
        <p:sp>
          <p:nvSpPr>
            <p:cNvPr id="45" name="Line 50"/>
            <p:cNvSpPr>
              <a:spLocks noChangeShapeType="1"/>
            </p:cNvSpPr>
            <p:nvPr/>
          </p:nvSpPr>
          <p:spPr bwMode="auto">
            <a:xfrm>
              <a:off x="7544464" y="3413106"/>
              <a:ext cx="12700" cy="492760"/>
            </a:xfrm>
            <a:prstGeom prst="line">
              <a:avLst/>
            </a:pr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Line 51"/>
            <p:cNvSpPr>
              <a:spLocks noChangeShapeType="1"/>
            </p:cNvSpPr>
            <p:nvPr/>
          </p:nvSpPr>
          <p:spPr bwMode="auto">
            <a:xfrm flipV="1">
              <a:off x="7534939" y="4337666"/>
              <a:ext cx="0" cy="441960"/>
            </a:xfrm>
            <a:prstGeom prst="line">
              <a:avLst/>
            </a:pr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Line 52"/>
            <p:cNvSpPr>
              <a:spLocks noChangeShapeType="1"/>
            </p:cNvSpPr>
            <p:nvPr/>
          </p:nvSpPr>
          <p:spPr bwMode="auto">
            <a:xfrm flipH="1">
              <a:off x="7793384" y="4117956"/>
              <a:ext cx="461010" cy="0"/>
            </a:xfrm>
            <a:prstGeom prst="line">
              <a:avLst/>
            </a:pr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Line 53"/>
            <p:cNvSpPr>
              <a:spLocks noChangeShapeType="1"/>
            </p:cNvSpPr>
            <p:nvPr/>
          </p:nvSpPr>
          <p:spPr bwMode="auto">
            <a:xfrm>
              <a:off x="6852314" y="4117956"/>
              <a:ext cx="461010" cy="0"/>
            </a:xfrm>
            <a:prstGeom prst="line">
              <a:avLst/>
            </a:pr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Freeform 54"/>
            <p:cNvSpPr/>
            <p:nvPr/>
          </p:nvSpPr>
          <p:spPr bwMode="auto">
            <a:xfrm>
              <a:off x="6753254" y="4319886"/>
              <a:ext cx="537210" cy="5194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0" y="367"/>
                </a:cxn>
              </a:cxnLst>
              <a:rect l="0" t="0" r="r" b="b"/>
              <a:pathLst>
                <a:path w="420" h="367">
                  <a:moveTo>
                    <a:pt x="0" y="0"/>
                  </a:moveTo>
                  <a:lnTo>
                    <a:pt x="420" y="367"/>
                  </a:lnTo>
                </a:path>
              </a:pathLst>
            </a:cu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Freeform 55"/>
            <p:cNvSpPr/>
            <p:nvPr/>
          </p:nvSpPr>
          <p:spPr bwMode="auto">
            <a:xfrm>
              <a:off x="7745124" y="4318616"/>
              <a:ext cx="568960" cy="551180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448" y="0"/>
                </a:cxn>
              </a:cxnLst>
              <a:rect l="0" t="0" r="r" b="b"/>
              <a:pathLst>
                <a:path w="448" h="434">
                  <a:moveTo>
                    <a:pt x="0" y="434"/>
                  </a:moveTo>
                  <a:lnTo>
                    <a:pt x="448" y="0"/>
                  </a:lnTo>
                </a:path>
              </a:pathLst>
            </a:cu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Freeform 56"/>
            <p:cNvSpPr/>
            <p:nvPr/>
          </p:nvSpPr>
          <p:spPr bwMode="auto">
            <a:xfrm>
              <a:off x="7780684" y="3451206"/>
              <a:ext cx="593090" cy="486410"/>
            </a:xfrm>
            <a:custGeom>
              <a:avLst/>
              <a:gdLst/>
              <a:ahLst/>
              <a:cxnLst>
                <a:cxn ang="0">
                  <a:pos x="467" y="383"/>
                </a:cxn>
                <a:cxn ang="0">
                  <a:pos x="0" y="0"/>
                </a:cxn>
              </a:cxnLst>
              <a:rect l="0" t="0" r="r" b="b"/>
              <a:pathLst>
                <a:path w="467" h="383">
                  <a:moveTo>
                    <a:pt x="467" y="383"/>
                  </a:moveTo>
                  <a:lnTo>
                    <a:pt x="0" y="0"/>
                  </a:lnTo>
                </a:path>
              </a:pathLst>
            </a:custGeom>
            <a:ln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Freeform 57"/>
            <p:cNvSpPr/>
            <p:nvPr/>
          </p:nvSpPr>
          <p:spPr bwMode="auto">
            <a:xfrm>
              <a:off x="6796434" y="3460096"/>
              <a:ext cx="579120" cy="478790"/>
            </a:xfrm>
            <a:custGeom>
              <a:avLst/>
              <a:gdLst/>
              <a:ahLst/>
              <a:cxnLst>
                <a:cxn ang="0">
                  <a:pos x="456" y="0"/>
                </a:cxn>
                <a:cxn ang="0">
                  <a:pos x="0" y="377"/>
                </a:cxn>
              </a:cxnLst>
              <a:rect l="0" t="0" r="r" b="b"/>
              <a:pathLst>
                <a:path w="456" h="377">
                  <a:moveTo>
                    <a:pt x="456" y="0"/>
                  </a:moveTo>
                  <a:lnTo>
                    <a:pt x="0" y="377"/>
                  </a:lnTo>
                </a:path>
              </a:pathLst>
            </a:custGeom>
            <a:ln>
              <a:headEnd type="none" w="sm" len="med"/>
              <a:tailEnd type="arrow" w="sm" len="sm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tIns="108000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auto">
            <a:xfrm>
              <a:off x="7333644" y="3169266"/>
              <a:ext cx="459740" cy="44323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auto">
            <a:xfrm>
              <a:off x="7333644" y="3912216"/>
              <a:ext cx="459740" cy="44323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Oval 60"/>
            <p:cNvSpPr>
              <a:spLocks noChangeArrowheads="1"/>
            </p:cNvSpPr>
            <p:nvPr/>
          </p:nvSpPr>
          <p:spPr bwMode="auto">
            <a:xfrm>
              <a:off x="8254394" y="3912216"/>
              <a:ext cx="461010" cy="44323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Oval 61"/>
            <p:cNvSpPr>
              <a:spLocks noChangeArrowheads="1"/>
            </p:cNvSpPr>
            <p:nvPr/>
          </p:nvSpPr>
          <p:spPr bwMode="auto">
            <a:xfrm>
              <a:off x="6411624" y="3912216"/>
              <a:ext cx="461010" cy="44323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Oval 62"/>
            <p:cNvSpPr>
              <a:spLocks noChangeArrowheads="1"/>
            </p:cNvSpPr>
            <p:nvPr/>
          </p:nvSpPr>
          <p:spPr bwMode="auto">
            <a:xfrm>
              <a:off x="7295544" y="4733906"/>
              <a:ext cx="461010" cy="4419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ct val="72000"/>
                </a:lnSpc>
              </a:pPr>
              <a:r>
                <a: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8" name="Text Box 63"/>
            <p:cNvSpPr txBox="1">
              <a:spLocks noChangeArrowheads="1"/>
            </p:cNvSpPr>
            <p:nvPr/>
          </p:nvSpPr>
          <p:spPr bwMode="auto">
            <a:xfrm>
              <a:off x="7314594" y="5186026"/>
              <a:ext cx="461010" cy="44323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lIns="0" tIns="108000" rIns="0" bIns="0"/>
            <a:lstStyle/>
            <a:p>
              <a:pPr algn="just"/>
              <a:r>
                <a:rPr lang="en-US" altLang="zh-CN" sz="20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(b)</a:t>
              </a:r>
              <a:endParaRPr lang="en-US" altLang="zh-CN" sz="20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821131" y="1308086"/>
            <a:ext cx="5857916" cy="267779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457200" indent="-457200" algn="l">
              <a:lnSpc>
                <a:spcPts val="32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无向图中，以顶点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为端点的边数称为该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顶点的度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2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有向图中，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以顶点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为终点的入边的数目，称为该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顶点的入度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。以顶点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为始点的出边的数目，称为该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顶点的出度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。一个顶点的入度与出度的和为该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顶点的度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    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60" name="组合 64"/>
          <p:cNvGrpSpPr/>
          <p:nvPr/>
        </p:nvGrpSpPr>
        <p:grpSpPr>
          <a:xfrm>
            <a:off x="9631323" y="927583"/>
            <a:ext cx="1785950" cy="673722"/>
            <a:chOff x="8374177" y="171816"/>
            <a:chExt cx="1785950" cy="673722"/>
          </a:xfrm>
        </p:grpSpPr>
        <p:sp>
          <p:nvSpPr>
            <p:cNvPr id="61" name="TextBox 59"/>
            <p:cNvSpPr txBox="1"/>
            <p:nvPr/>
          </p:nvSpPr>
          <p:spPr>
            <a:xfrm>
              <a:off x="8374177" y="171816"/>
              <a:ext cx="17859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的度为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2" name="直接箭头连接符 61"/>
            <p:cNvCxnSpPr/>
            <p:nvPr/>
          </p:nvCxnSpPr>
          <p:spPr>
            <a:xfrm rot="5400000">
              <a:off x="8495525" y="588206"/>
              <a:ext cx="284163" cy="2305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9"/>
          <p:cNvGrpSpPr/>
          <p:nvPr/>
        </p:nvGrpSpPr>
        <p:grpSpPr>
          <a:xfrm>
            <a:off x="6117325" y="4319920"/>
            <a:ext cx="2738775" cy="922020"/>
            <a:chOff x="4593324" y="3993827"/>
            <a:chExt cx="2738775" cy="922020"/>
          </a:xfrm>
        </p:grpSpPr>
        <p:sp>
          <p:nvSpPr>
            <p:cNvPr id="64" name="TextBox 67"/>
            <p:cNvSpPr txBox="1"/>
            <p:nvPr/>
          </p:nvSpPr>
          <p:spPr>
            <a:xfrm>
              <a:off x="4831769" y="3993827"/>
              <a:ext cx="250033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的入度为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的出度为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的度为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1+2=3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5" name="直接箭头连接符 64"/>
            <p:cNvCxnSpPr/>
            <p:nvPr/>
          </p:nvCxnSpPr>
          <p:spPr>
            <a:xfrm rot="5400000">
              <a:off x="4566492" y="4463889"/>
              <a:ext cx="284163" cy="2305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66" y="3536515"/>
            <a:ext cx="3558225" cy="355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59" grpId="0" bldLvl="0" animBg="1"/>
    </p:bldLst>
  </p:timing>
</p:sld>
</file>

<file path=ppt/tags/tag1.xml><?xml version="1.0" encoding="utf-8"?>
<p:tagLst xmlns:p="http://schemas.openxmlformats.org/presentationml/2006/main">
  <p:tag name="ISLIDE.ICON" val="#401252;"/>
</p:tagLst>
</file>

<file path=ppt/tags/tag10.xml><?xml version="1.0" encoding="utf-8"?>
<p:tagLst xmlns:p="http://schemas.openxmlformats.org/presentationml/2006/main">
  <p:tag name="ISLIDE.ICON" val="#88039;"/>
</p:tagLst>
</file>

<file path=ppt/tags/tag11.xml><?xml version="1.0" encoding="utf-8"?>
<p:tagLst xmlns:p="http://schemas.openxmlformats.org/presentationml/2006/main">
  <p:tag name="ISLIDE.ICON" val="#88039;"/>
</p:tagLst>
</file>

<file path=ppt/tags/tag12.xml><?xml version="1.0" encoding="utf-8"?>
<p:tagLst xmlns:p="http://schemas.openxmlformats.org/presentationml/2006/main">
  <p:tag name="ISLIDE.ICON" val="#88039;"/>
</p:tagLst>
</file>

<file path=ppt/tags/tag13.xml><?xml version="1.0" encoding="utf-8"?>
<p:tagLst xmlns:p="http://schemas.openxmlformats.org/presentationml/2006/main">
  <p:tag name="ISLIDE.ICON" val="#88039;"/>
</p:tagLst>
</file>

<file path=ppt/tags/tag14.xml><?xml version="1.0" encoding="utf-8"?>
<p:tagLst xmlns:p="http://schemas.openxmlformats.org/presentationml/2006/main">
  <p:tag name="ISLIDE.ICON" val="#88039;"/>
</p:tagLst>
</file>

<file path=ppt/tags/tag15.xml><?xml version="1.0" encoding="utf-8"?>
<p:tagLst xmlns:p="http://schemas.openxmlformats.org/presentationml/2006/main">
  <p:tag name="ISLIDE.ICON" val="#88039;"/>
</p:tagLst>
</file>

<file path=ppt/tags/tag16.xml><?xml version="1.0" encoding="utf-8"?>
<p:tagLst xmlns:p="http://schemas.openxmlformats.org/presentationml/2006/main">
  <p:tag name="ISLIDE.ICON" val="#88039;"/>
</p:tagLst>
</file>

<file path=ppt/tags/tag17.xml><?xml version="1.0" encoding="utf-8"?>
<p:tagLst xmlns:p="http://schemas.openxmlformats.org/presentationml/2006/main">
  <p:tag name="ISLIDE.ICON" val="#88039;"/>
</p:tagLst>
</file>

<file path=ppt/tags/tag18.xml><?xml version="1.0" encoding="utf-8"?>
<p:tagLst xmlns:p="http://schemas.openxmlformats.org/presentationml/2006/main">
  <p:tag name="ISLIDE.ICON" val="#88039;"/>
</p:tagLst>
</file>

<file path=ppt/tags/tag19.xml><?xml version="1.0" encoding="utf-8"?>
<p:tagLst xmlns:p="http://schemas.openxmlformats.org/presentationml/2006/main">
  <p:tag name="ISLIDE.ICON" val="#88039;"/>
</p:tagLst>
</file>

<file path=ppt/tags/tag2.xml><?xml version="1.0" encoding="utf-8"?>
<p:tagLst xmlns:p="http://schemas.openxmlformats.org/presentationml/2006/main">
  <p:tag name="ISLIDE.ICON" val="#373158;"/>
</p:tagLst>
</file>

<file path=ppt/tags/tag20.xml><?xml version="1.0" encoding="utf-8"?>
<p:tagLst xmlns:p="http://schemas.openxmlformats.org/presentationml/2006/main">
  <p:tag name="ISLIDE.ICON" val="#88039;"/>
</p:tagLst>
</file>

<file path=ppt/tags/tag21.xml><?xml version="1.0" encoding="utf-8"?>
<p:tagLst xmlns:p="http://schemas.openxmlformats.org/presentationml/2006/main">
  <p:tag name="ISLIDE.ICON" val="#88039;"/>
</p:tagLst>
</file>

<file path=ppt/tags/tag22.xml><?xml version="1.0" encoding="utf-8"?>
<p:tagLst xmlns:p="http://schemas.openxmlformats.org/presentationml/2006/main">
  <p:tag name="ISLIDE.ICON" val="#88039;"/>
</p:tagLst>
</file>

<file path=ppt/tags/tag23.xml><?xml version="1.0" encoding="utf-8"?>
<p:tagLst xmlns:p="http://schemas.openxmlformats.org/presentationml/2006/main">
  <p:tag name="ISLIDE.ICON" val="#88039;"/>
</p:tagLst>
</file>

<file path=ppt/tags/tag24.xml><?xml version="1.0" encoding="utf-8"?>
<p:tagLst xmlns:p="http://schemas.openxmlformats.org/presentationml/2006/main">
  <p:tag name="ISLIDE.ICON" val="#88039;"/>
</p:tagLst>
</file>

<file path=ppt/tags/tag25.xml><?xml version="1.0" encoding="utf-8"?>
<p:tagLst xmlns:p="http://schemas.openxmlformats.org/presentationml/2006/main">
  <p:tag name="ISLIDE.ICON" val="#88039;"/>
</p:tagLst>
</file>

<file path=ppt/tags/tag26.xml><?xml version="1.0" encoding="utf-8"?>
<p:tagLst xmlns:p="http://schemas.openxmlformats.org/presentationml/2006/main">
  <p:tag name="COMMONDATA" val="eyJoZGlkIjoiMDY2MjQwNzI0OTM0YTU2NzllMzQyZjJkMjRkOWNhZjQifQ=="/>
</p:tagLst>
</file>

<file path=ppt/tags/tag3.xml><?xml version="1.0" encoding="utf-8"?>
<p:tagLst xmlns:p="http://schemas.openxmlformats.org/presentationml/2006/main">
  <p:tag name="ISLIDE.VECTOR" val="#340576;"/>
</p:tagLst>
</file>

<file path=ppt/tags/tag4.xml><?xml version="1.0" encoding="utf-8"?>
<p:tagLst xmlns:p="http://schemas.openxmlformats.org/presentationml/2006/main">
  <p:tag name="ISLIDE.ICON" val="#88039;"/>
</p:tagLst>
</file>

<file path=ppt/tags/tag5.xml><?xml version="1.0" encoding="utf-8"?>
<p:tagLst xmlns:p="http://schemas.openxmlformats.org/presentationml/2006/main">
  <p:tag name="ISLIDE.ICON" val="#88039;"/>
</p:tagLst>
</file>

<file path=ppt/tags/tag6.xml><?xml version="1.0" encoding="utf-8"?>
<p:tagLst xmlns:p="http://schemas.openxmlformats.org/presentationml/2006/main">
  <p:tag name="ISLIDE.ICON" val="#88039;"/>
</p:tagLst>
</file>

<file path=ppt/tags/tag7.xml><?xml version="1.0" encoding="utf-8"?>
<p:tagLst xmlns:p="http://schemas.openxmlformats.org/presentationml/2006/main">
  <p:tag name="ISLIDE.ICON" val="#88039;"/>
</p:tagLst>
</file>

<file path=ppt/tags/tag8.xml><?xml version="1.0" encoding="utf-8"?>
<p:tagLst xmlns:p="http://schemas.openxmlformats.org/presentationml/2006/main">
  <p:tag name="ISLIDE.ICON" val="#88039;"/>
</p:tagLst>
</file>

<file path=ppt/tags/tag9.xml><?xml version="1.0" encoding="utf-8"?>
<p:tagLst xmlns:p="http://schemas.openxmlformats.org/presentationml/2006/main">
  <p:tag name="ISLIDE.ICON" val="#88039;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7062</Words>
  <Application>WPS 演示</Application>
  <PresentationFormat>宽屏</PresentationFormat>
  <Paragraphs>1605</Paragraphs>
  <Slides>56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82" baseType="lpstr">
      <vt:lpstr>Arial</vt:lpstr>
      <vt:lpstr>宋体</vt:lpstr>
      <vt:lpstr>Wingdings</vt:lpstr>
      <vt:lpstr>Times New Roman</vt:lpstr>
      <vt:lpstr>思源黑体 CN Heavy</vt:lpstr>
      <vt:lpstr>黑体</vt:lpstr>
      <vt:lpstr>Wingdings 2</vt:lpstr>
      <vt:lpstr>楷体_GB2312</vt:lpstr>
      <vt:lpstr>Arial</vt:lpstr>
      <vt:lpstr>微软雅黑</vt:lpstr>
      <vt:lpstr>Consolas</vt:lpstr>
      <vt:lpstr>楷体</vt:lpstr>
      <vt:lpstr>华文中宋</vt:lpstr>
      <vt:lpstr>仿宋</vt:lpstr>
      <vt:lpstr>Wingdings</vt:lpstr>
      <vt:lpstr>Verdana</vt:lpstr>
      <vt:lpstr>方正启体简体</vt:lpstr>
      <vt:lpstr>Calibri</vt:lpstr>
      <vt:lpstr>Wingdings</vt:lpstr>
      <vt:lpstr>Arial Unicode MS</vt:lpstr>
      <vt:lpstr>等线 Light</vt:lpstr>
      <vt:lpstr>Calibri Light</vt:lpstr>
      <vt:lpstr>等线</vt:lpstr>
      <vt:lpstr>Symbol</vt:lpstr>
      <vt:lpstr>新宋体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CC</cp:lastModifiedBy>
  <cp:revision>1046</cp:revision>
  <dcterms:created xsi:type="dcterms:W3CDTF">2004-03-31T23:50:00Z</dcterms:created>
  <dcterms:modified xsi:type="dcterms:W3CDTF">2022-06-24T14:03:45Z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DE0A3D8AA8D6459582861C9005432329</vt:lpwstr>
  </property>
  <property fmtid="{D5CDD505-2E9C-101B-9397-08002B2CF9AE}" pid="3" name="KSOProductBuildVer">
    <vt:lpwstr>2052-11.1.0.11830</vt:lpwstr>
  </property>
</Properties>
</file>